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57" r:id="rId3"/>
    <p:sldId id="300" r:id="rId4"/>
    <p:sldId id="297" r:id="rId5"/>
    <p:sldId id="260" r:id="rId6"/>
    <p:sldId id="296" r:id="rId7"/>
    <p:sldId id="258" r:id="rId8"/>
    <p:sldId id="290" r:id="rId9"/>
    <p:sldId id="270" r:id="rId10"/>
    <p:sldId id="271" r:id="rId11"/>
    <p:sldId id="269" r:id="rId12"/>
    <p:sldId id="268" r:id="rId13"/>
    <p:sldId id="265" r:id="rId14"/>
    <p:sldId id="273" r:id="rId15"/>
    <p:sldId id="299" r:id="rId16"/>
    <p:sldId id="301" r:id="rId17"/>
    <p:sldId id="298" r:id="rId18"/>
    <p:sldId id="266" r:id="rId19"/>
    <p:sldId id="294" r:id="rId20"/>
    <p:sldId id="295" r:id="rId21"/>
    <p:sldId id="264" r:id="rId22"/>
    <p:sldId id="272" r:id="rId23"/>
    <p:sldId id="302" r:id="rId24"/>
    <p:sldId id="304" r:id="rId25"/>
    <p:sldId id="303" r:id="rId26"/>
    <p:sldId id="305" r:id="rId27"/>
    <p:sldId id="306" r:id="rId28"/>
    <p:sldId id="307" r:id="rId29"/>
    <p:sldId id="308" r:id="rId30"/>
    <p:sldId id="309" r:id="rId31"/>
    <p:sldId id="310" r:id="rId32"/>
    <p:sldId id="259" r:id="rId33"/>
    <p:sldId id="292" r:id="rId34"/>
    <p:sldId id="293" r:id="rId35"/>
    <p:sldId id="311" r:id="rId36"/>
    <p:sldId id="282" r:id="rId37"/>
    <p:sldId id="279" r:id="rId38"/>
    <p:sldId id="281" r:id="rId39"/>
    <p:sldId id="280" r:id="rId40"/>
    <p:sldId id="263" r:id="rId41"/>
    <p:sldId id="285" r:id="rId42"/>
    <p:sldId id="28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360D3420-E52C-2A4C-B8B7-DA2BE5634F2E}">
          <p14:sldIdLst>
            <p14:sldId id="288"/>
            <p14:sldId id="257"/>
            <p14:sldId id="300"/>
            <p14:sldId id="297"/>
            <p14:sldId id="260"/>
            <p14:sldId id="296"/>
            <p14:sldId id="258"/>
            <p14:sldId id="290"/>
            <p14:sldId id="270"/>
            <p14:sldId id="271"/>
            <p14:sldId id="269"/>
            <p14:sldId id="268"/>
            <p14:sldId id="265"/>
            <p14:sldId id="273"/>
            <p14:sldId id="299"/>
            <p14:sldId id="301"/>
            <p14:sldId id="298"/>
            <p14:sldId id="266"/>
            <p14:sldId id="294"/>
            <p14:sldId id="295"/>
            <p14:sldId id="264"/>
            <p14:sldId id="272"/>
            <p14:sldId id="302"/>
            <p14:sldId id="304"/>
            <p14:sldId id="303"/>
            <p14:sldId id="305"/>
            <p14:sldId id="306"/>
            <p14:sldId id="307"/>
            <p14:sldId id="308"/>
            <p14:sldId id="309"/>
            <p14:sldId id="310"/>
            <p14:sldId id="259"/>
            <p14:sldId id="292"/>
            <p14:sldId id="293"/>
            <p14:sldId id="311"/>
            <p14:sldId id="282"/>
            <p14:sldId id="279"/>
            <p14:sldId id="281"/>
            <p14:sldId id="280"/>
            <p14:sldId id="263"/>
            <p14:sldId id="28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5" autoAdjust="0"/>
    <p:restoredTop sz="94702" autoAdjust="0"/>
  </p:normalViewPr>
  <p:slideViewPr>
    <p:cSldViewPr snapToGrid="0" snapToObjects="1">
      <p:cViewPr varScale="1">
        <p:scale>
          <a:sx n="74" d="100"/>
          <a:sy n="74" d="100"/>
        </p:scale>
        <p:origin x="-1032" y="-96"/>
      </p:cViewPr>
      <p:guideLst>
        <p:guide orient="horz" pos="2160"/>
        <p:guide pos="2880"/>
      </p:guideLst>
    </p:cSldViewPr>
  </p:slideViewPr>
  <p:outlineViewPr>
    <p:cViewPr>
      <p:scale>
        <a:sx n="33" d="100"/>
        <a:sy n="33" d="100"/>
      </p:scale>
      <p:origin x="0" y="64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mi-NZ"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mi-NZ"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mi-NZ"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mi-NZ"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mi-NZ"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mi-NZ"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mi-NZ"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mi-NZ"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mi-NZ"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mi-NZ"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mi-NZ"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mi-NZ"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3/7/2016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364" y="452542"/>
            <a:ext cx="4341092" cy="6001643"/>
          </a:xfrm>
          <a:prstGeom prst="rect">
            <a:avLst/>
          </a:prstGeom>
          <a:noFill/>
        </p:spPr>
        <p:txBody>
          <a:bodyPr wrap="square" rtlCol="0">
            <a:spAutoFit/>
          </a:bodyPr>
          <a:lstStyle/>
          <a:p>
            <a:pPr algn="ctr"/>
            <a:r>
              <a:rPr lang="en-US" sz="4800" b="1" dirty="0" smtClean="0">
                <a:solidFill>
                  <a:schemeClr val="accent1"/>
                </a:solidFill>
              </a:rPr>
              <a:t>The Family Court Reforms:</a:t>
            </a:r>
          </a:p>
          <a:p>
            <a:pPr algn="ctr"/>
            <a:r>
              <a:rPr lang="en-US" sz="4800" b="1" dirty="0" smtClean="0">
                <a:solidFill>
                  <a:schemeClr val="accent1"/>
                </a:solidFill>
              </a:rPr>
              <a:t>Why?</a:t>
            </a:r>
          </a:p>
          <a:p>
            <a:pPr algn="ctr"/>
            <a:r>
              <a:rPr lang="en-US" sz="4800" b="1" dirty="0" smtClean="0">
                <a:solidFill>
                  <a:schemeClr val="accent1"/>
                </a:solidFill>
              </a:rPr>
              <a:t>What?</a:t>
            </a:r>
          </a:p>
          <a:p>
            <a:pPr algn="ctr"/>
            <a:r>
              <a:rPr lang="en-US" sz="4800" b="1" dirty="0" smtClean="0">
                <a:solidFill>
                  <a:schemeClr val="accent1"/>
                </a:solidFill>
              </a:rPr>
              <a:t>Where to?</a:t>
            </a:r>
          </a:p>
          <a:p>
            <a:pPr algn="ctr"/>
            <a:r>
              <a:rPr lang="en-US" sz="4800" b="1" dirty="0" smtClean="0">
                <a:solidFill>
                  <a:schemeClr val="accent1"/>
                </a:solidFill>
              </a:rPr>
              <a:t>How to make it work?</a:t>
            </a:r>
            <a:endParaRPr lang="en-US" sz="4800" b="1" dirty="0">
              <a:solidFill>
                <a:schemeClr val="accent1"/>
              </a:solidFill>
            </a:endParaRPr>
          </a:p>
        </p:txBody>
      </p:sp>
      <p:sp>
        <p:nvSpPr>
          <p:cNvPr id="4" name="TextBox 3"/>
          <p:cNvSpPr txBox="1"/>
          <p:nvPr/>
        </p:nvSpPr>
        <p:spPr>
          <a:xfrm>
            <a:off x="4914069" y="567511"/>
            <a:ext cx="4029362" cy="830997"/>
          </a:xfrm>
          <a:prstGeom prst="rect">
            <a:avLst/>
          </a:prstGeom>
          <a:noFill/>
        </p:spPr>
        <p:txBody>
          <a:bodyPr wrap="square" rtlCol="0">
            <a:spAutoFit/>
          </a:bodyPr>
          <a:lstStyle/>
          <a:p>
            <a:pPr algn="ctr"/>
            <a:r>
              <a:rPr lang="en-US" sz="2400" b="1" dirty="0" smtClean="0"/>
              <a:t>Auckland Family </a:t>
            </a:r>
            <a:r>
              <a:rPr lang="en-US" sz="2400" b="1" dirty="0"/>
              <a:t>Courts Association</a:t>
            </a:r>
          </a:p>
        </p:txBody>
      </p:sp>
      <p:sp>
        <p:nvSpPr>
          <p:cNvPr id="5" name="TextBox 4"/>
          <p:cNvSpPr txBox="1"/>
          <p:nvPr/>
        </p:nvSpPr>
        <p:spPr>
          <a:xfrm>
            <a:off x="4914069" y="5480553"/>
            <a:ext cx="4029362" cy="830997"/>
          </a:xfrm>
          <a:prstGeom prst="rect">
            <a:avLst/>
          </a:prstGeom>
          <a:noFill/>
        </p:spPr>
        <p:txBody>
          <a:bodyPr wrap="square" rtlCol="0">
            <a:spAutoFit/>
          </a:bodyPr>
          <a:lstStyle/>
          <a:p>
            <a:pPr algn="ctr"/>
            <a:r>
              <a:rPr lang="en-US" sz="2400" b="1" dirty="0" smtClean="0"/>
              <a:t>Professor Mark Henaghan</a:t>
            </a:r>
          </a:p>
          <a:p>
            <a:pPr algn="ctr"/>
            <a:r>
              <a:rPr lang="en-US" sz="2400" b="1" dirty="0"/>
              <a:t>9</a:t>
            </a:r>
            <a:r>
              <a:rPr lang="en-US" sz="2400" b="1" dirty="0" smtClean="0"/>
              <a:t> February 2016</a:t>
            </a:r>
            <a:endParaRPr lang="en-US" sz="2400" b="1" dirty="0"/>
          </a:p>
        </p:txBody>
      </p:sp>
      <p:pic>
        <p:nvPicPr>
          <p:cNvPr id="6" name="Picture 5" descr="Judith Collins.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517897" y="1579015"/>
            <a:ext cx="2267903" cy="3756213"/>
          </a:xfrm>
          <a:prstGeom prst="rect">
            <a:avLst/>
          </a:prstGeom>
        </p:spPr>
      </p:pic>
      <p:pic>
        <p:nvPicPr>
          <p:cNvPr id="7" name="Picture 6" descr="Power.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796110" y="1579014"/>
            <a:ext cx="2198759" cy="3756213"/>
          </a:xfrm>
          <a:prstGeom prst="rect">
            <a:avLst/>
          </a:prstGeom>
        </p:spPr>
      </p:pic>
    </p:spTree>
    <p:extLst>
      <p:ext uri="{BB962C8B-B14F-4D97-AF65-F5344CB8AC3E}">
        <p14:creationId xmlns:p14="http://schemas.microsoft.com/office/powerpoint/2010/main" xmlns="" val="2843110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06" y="199888"/>
            <a:ext cx="8617984" cy="870109"/>
          </a:xfrm>
        </p:spPr>
        <p:txBody>
          <a:bodyPr/>
          <a:lstStyle/>
          <a:p>
            <a:r>
              <a:rPr lang="en-US" b="1" dirty="0" smtClean="0"/>
              <a:t>Criticisms of Mediation	</a:t>
            </a:r>
            <a:r>
              <a:rPr lang="en-US" sz="2400" b="1" dirty="0" smtClean="0"/>
              <a:t>Cont.</a:t>
            </a:r>
            <a:endParaRPr lang="en-US" sz="2400" b="1" dirty="0"/>
          </a:p>
        </p:txBody>
      </p:sp>
      <p:sp>
        <p:nvSpPr>
          <p:cNvPr id="3" name="Content Placeholder 2"/>
          <p:cNvSpPr>
            <a:spLocks noGrp="1"/>
          </p:cNvSpPr>
          <p:nvPr>
            <p:ph idx="1"/>
          </p:nvPr>
        </p:nvSpPr>
        <p:spPr>
          <a:xfrm>
            <a:off x="275506" y="2248243"/>
            <a:ext cx="3757790" cy="2607916"/>
          </a:xfrm>
        </p:spPr>
        <p:txBody>
          <a:bodyPr anchor="t">
            <a:noAutofit/>
          </a:bodyPr>
          <a:lstStyle/>
          <a:p>
            <a:pPr marL="0" indent="0" algn="ctr">
              <a:spcBef>
                <a:spcPts val="600"/>
              </a:spcBef>
              <a:buNone/>
            </a:pPr>
            <a:r>
              <a:rPr lang="en-US" sz="3200" dirty="0" smtClean="0">
                <a:solidFill>
                  <a:schemeClr val="tx1"/>
                </a:solidFill>
              </a:rPr>
              <a:t>The more mandatory we make mediation the more power we give mediators</a:t>
            </a:r>
          </a:p>
        </p:txBody>
      </p:sp>
      <p:pic>
        <p:nvPicPr>
          <p:cNvPr id="5" name="Picture 4" descr="powercorrupts.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4033296" y="1578021"/>
            <a:ext cx="4776147" cy="3971874"/>
          </a:xfrm>
          <a:prstGeom prst="rect">
            <a:avLst/>
          </a:prstGeom>
        </p:spPr>
      </p:pic>
    </p:spTree>
    <p:extLst>
      <p:ext uri="{BB962C8B-B14F-4D97-AF65-F5344CB8AC3E}">
        <p14:creationId xmlns:p14="http://schemas.microsoft.com/office/powerpoint/2010/main" xmlns="" val="413789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06" y="317471"/>
            <a:ext cx="8617984" cy="870109"/>
          </a:xfrm>
        </p:spPr>
        <p:txBody>
          <a:bodyPr/>
          <a:lstStyle/>
          <a:p>
            <a:r>
              <a:rPr lang="en-US" b="1" dirty="0" smtClean="0"/>
              <a:t>Criticisms of Mediation	</a:t>
            </a:r>
            <a:r>
              <a:rPr lang="en-US" sz="2400" b="1" dirty="0" smtClean="0"/>
              <a:t>Cont.</a:t>
            </a:r>
            <a:endParaRPr lang="en-US" sz="2400" b="1" dirty="0"/>
          </a:p>
        </p:txBody>
      </p:sp>
      <p:sp>
        <p:nvSpPr>
          <p:cNvPr id="3" name="Content Placeholder 2"/>
          <p:cNvSpPr>
            <a:spLocks noGrp="1"/>
          </p:cNvSpPr>
          <p:nvPr>
            <p:ph idx="1"/>
          </p:nvPr>
        </p:nvSpPr>
        <p:spPr>
          <a:xfrm>
            <a:off x="482113" y="1459732"/>
            <a:ext cx="5491399" cy="4867061"/>
          </a:xfrm>
        </p:spPr>
        <p:txBody>
          <a:bodyPr>
            <a:noAutofit/>
          </a:bodyPr>
          <a:lstStyle/>
          <a:p>
            <a:pPr>
              <a:spcBef>
                <a:spcPts val="600"/>
              </a:spcBef>
            </a:pPr>
            <a:r>
              <a:rPr lang="en-US" sz="3200" dirty="0" smtClean="0">
                <a:solidFill>
                  <a:schemeClr val="tx1"/>
                </a:solidFill>
              </a:rPr>
              <a:t>Neutrality impossible</a:t>
            </a:r>
          </a:p>
          <a:p>
            <a:pPr>
              <a:spcBef>
                <a:spcPts val="600"/>
              </a:spcBef>
            </a:pPr>
            <a:r>
              <a:rPr lang="en-US" sz="3200" dirty="0" smtClean="0">
                <a:solidFill>
                  <a:schemeClr val="tx1"/>
                </a:solidFill>
              </a:rPr>
              <a:t>Selective facilitation</a:t>
            </a:r>
          </a:p>
          <a:p>
            <a:pPr>
              <a:spcBef>
                <a:spcPts val="600"/>
              </a:spcBef>
            </a:pPr>
            <a:r>
              <a:rPr lang="en-US" sz="3200" dirty="0" smtClean="0">
                <a:solidFill>
                  <a:schemeClr val="tx1"/>
                </a:solidFill>
              </a:rPr>
              <a:t>Framing issues</a:t>
            </a:r>
          </a:p>
          <a:p>
            <a:pPr>
              <a:spcBef>
                <a:spcPts val="600"/>
              </a:spcBef>
            </a:pPr>
            <a:r>
              <a:rPr lang="en-US" sz="3200" dirty="0" smtClean="0">
                <a:solidFill>
                  <a:schemeClr val="tx1"/>
                </a:solidFill>
              </a:rPr>
              <a:t>Shepherding discussion</a:t>
            </a:r>
          </a:p>
          <a:p>
            <a:pPr>
              <a:spcBef>
                <a:spcPts val="600"/>
              </a:spcBef>
            </a:pPr>
            <a:r>
              <a:rPr lang="en-US" sz="3200" dirty="0" smtClean="0">
                <a:solidFill>
                  <a:schemeClr val="tx1"/>
                </a:solidFill>
              </a:rPr>
              <a:t>Impartiality &amp; neutrality cannot be separated</a:t>
            </a:r>
          </a:p>
          <a:p>
            <a:pPr>
              <a:spcBef>
                <a:spcPts val="600"/>
              </a:spcBef>
            </a:pPr>
            <a:r>
              <a:rPr lang="en-US" sz="3200" dirty="0" smtClean="0">
                <a:solidFill>
                  <a:schemeClr val="tx1"/>
                </a:solidFill>
              </a:rPr>
              <a:t>No independent scrutiny</a:t>
            </a:r>
          </a:p>
          <a:p>
            <a:pPr>
              <a:spcBef>
                <a:spcPts val="600"/>
              </a:spcBef>
            </a:pPr>
            <a:r>
              <a:rPr lang="en-US" sz="3200" dirty="0" smtClean="0">
                <a:solidFill>
                  <a:schemeClr val="tx1"/>
                </a:solidFill>
              </a:rPr>
              <a:t>No normative framework</a:t>
            </a:r>
          </a:p>
        </p:txBody>
      </p:sp>
      <p:pic>
        <p:nvPicPr>
          <p:cNvPr id="5" name="Picture 4" descr="Impartial.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5973512" y="1869561"/>
            <a:ext cx="2779447" cy="3435971"/>
          </a:xfrm>
          <a:prstGeom prst="rect">
            <a:avLst/>
          </a:prstGeom>
        </p:spPr>
      </p:pic>
    </p:spTree>
    <p:extLst>
      <p:ext uri="{BB962C8B-B14F-4D97-AF65-F5344CB8AC3E}">
        <p14:creationId xmlns:p14="http://schemas.microsoft.com/office/powerpoint/2010/main" xmlns="" val="391352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06" y="282197"/>
            <a:ext cx="8617984" cy="870109"/>
          </a:xfrm>
        </p:spPr>
        <p:txBody>
          <a:bodyPr/>
          <a:lstStyle/>
          <a:p>
            <a:r>
              <a:rPr lang="en-US" b="1" dirty="0" smtClean="0"/>
              <a:t>Criticisms of Mediation	</a:t>
            </a:r>
            <a:r>
              <a:rPr lang="en-US" sz="2400" b="1" dirty="0" smtClean="0"/>
              <a:t>Cont.</a:t>
            </a:r>
            <a:endParaRPr lang="en-US" sz="2400" b="1" dirty="0"/>
          </a:p>
        </p:txBody>
      </p:sp>
      <p:sp>
        <p:nvSpPr>
          <p:cNvPr id="3" name="Content Placeholder 2"/>
          <p:cNvSpPr>
            <a:spLocks noGrp="1"/>
          </p:cNvSpPr>
          <p:nvPr>
            <p:ph idx="1"/>
          </p:nvPr>
        </p:nvSpPr>
        <p:spPr>
          <a:xfrm>
            <a:off x="3967401" y="1529428"/>
            <a:ext cx="5051661" cy="4717142"/>
          </a:xfrm>
        </p:spPr>
        <p:txBody>
          <a:bodyPr>
            <a:noAutofit/>
          </a:bodyPr>
          <a:lstStyle/>
          <a:p>
            <a:pPr>
              <a:spcBef>
                <a:spcPts val="600"/>
              </a:spcBef>
              <a:spcAft>
                <a:spcPts val="600"/>
              </a:spcAft>
            </a:pPr>
            <a:r>
              <a:rPr lang="en-US" sz="3600" dirty="0" smtClean="0">
                <a:solidFill>
                  <a:schemeClr val="tx1"/>
                </a:solidFill>
              </a:rPr>
              <a:t>Arrangements which best meet parents’ circumstances are not “focused on the best interests of the child”</a:t>
            </a:r>
          </a:p>
          <a:p>
            <a:pPr marL="0" indent="0" algn="r">
              <a:spcBef>
                <a:spcPts val="600"/>
              </a:spcBef>
              <a:spcAft>
                <a:spcPts val="600"/>
              </a:spcAft>
              <a:buNone/>
            </a:pPr>
            <a:r>
              <a:rPr lang="en-US" sz="3600" dirty="0" smtClean="0">
                <a:solidFill>
                  <a:schemeClr val="tx1"/>
                </a:solidFill>
              </a:rPr>
              <a:t>-Eva </a:t>
            </a:r>
            <a:r>
              <a:rPr lang="en-US" sz="3600" dirty="0" err="1" smtClean="0">
                <a:solidFill>
                  <a:schemeClr val="tx1"/>
                </a:solidFill>
              </a:rPr>
              <a:t>Ryrstedt</a:t>
            </a:r>
            <a:r>
              <a:rPr lang="en-US" sz="3600" dirty="0" smtClean="0">
                <a:solidFill>
                  <a:schemeClr val="tx1"/>
                </a:solidFill>
              </a:rPr>
              <a:t> (2012)</a:t>
            </a:r>
          </a:p>
        </p:txBody>
      </p:sp>
      <p:pic>
        <p:nvPicPr>
          <p:cNvPr id="4" name="Picture 3" descr="lovejoy.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75506" y="1384284"/>
            <a:ext cx="3691895" cy="4862286"/>
          </a:xfrm>
          <a:prstGeom prst="rect">
            <a:avLst/>
          </a:prstGeom>
        </p:spPr>
      </p:pic>
    </p:spTree>
    <p:extLst>
      <p:ext uri="{BB962C8B-B14F-4D97-AF65-F5344CB8AC3E}">
        <p14:creationId xmlns:p14="http://schemas.microsoft.com/office/powerpoint/2010/main" xmlns="" val="85611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95" y="270441"/>
            <a:ext cx="8654537" cy="779600"/>
          </a:xfrm>
        </p:spPr>
        <p:txBody>
          <a:bodyPr/>
          <a:lstStyle/>
          <a:p>
            <a:r>
              <a:rPr lang="en-US" b="1" dirty="0" smtClean="0"/>
              <a:t>UK Mediation Experience</a:t>
            </a:r>
            <a:endParaRPr lang="en-US" sz="2400" b="1" dirty="0"/>
          </a:p>
        </p:txBody>
      </p:sp>
      <p:sp>
        <p:nvSpPr>
          <p:cNvPr id="3" name="Content Placeholder 2"/>
          <p:cNvSpPr>
            <a:spLocks noGrp="1"/>
          </p:cNvSpPr>
          <p:nvPr>
            <p:ph idx="1"/>
          </p:nvPr>
        </p:nvSpPr>
        <p:spPr>
          <a:xfrm>
            <a:off x="258695" y="1375717"/>
            <a:ext cx="5409086" cy="5184782"/>
          </a:xfrm>
        </p:spPr>
        <p:txBody>
          <a:bodyPr>
            <a:noAutofit/>
          </a:bodyPr>
          <a:lstStyle/>
          <a:p>
            <a:pPr>
              <a:spcAft>
                <a:spcPts val="600"/>
              </a:spcAft>
            </a:pPr>
            <a:r>
              <a:rPr lang="en-US" dirty="0" smtClean="0">
                <a:solidFill>
                  <a:schemeClr val="tx1"/>
                </a:solidFill>
              </a:rPr>
              <a:t>Looking to the Future: Mediation and the Grounds for Divorce (1995)</a:t>
            </a:r>
          </a:p>
          <a:p>
            <a:pPr lvl="1">
              <a:spcAft>
                <a:spcPts val="600"/>
              </a:spcAft>
            </a:pPr>
            <a:r>
              <a:rPr lang="en-US" sz="2000" dirty="0" smtClean="0">
                <a:solidFill>
                  <a:schemeClr val="tx1"/>
                </a:solidFill>
              </a:rPr>
              <a:t>Compulsory information sessions – to encourage mediation</a:t>
            </a:r>
          </a:p>
          <a:p>
            <a:pPr lvl="1">
              <a:spcAft>
                <a:spcPts val="600"/>
              </a:spcAft>
            </a:pPr>
            <a:r>
              <a:rPr lang="en-US" sz="2000" dirty="0" smtClean="0">
                <a:solidFill>
                  <a:schemeClr val="tx1"/>
                </a:solidFill>
              </a:rPr>
              <a:t>Meeting motivated them to a see a lawyer</a:t>
            </a:r>
          </a:p>
          <a:p>
            <a:pPr>
              <a:spcAft>
                <a:spcPts val="600"/>
              </a:spcAft>
            </a:pPr>
            <a:r>
              <a:rPr lang="en-US" dirty="0" err="1" smtClean="0">
                <a:solidFill>
                  <a:schemeClr val="tx1"/>
                </a:solidFill>
              </a:rPr>
              <a:t>Dingwell</a:t>
            </a:r>
            <a:r>
              <a:rPr lang="en-US" dirty="0" smtClean="0">
                <a:solidFill>
                  <a:schemeClr val="tx1"/>
                </a:solidFill>
              </a:rPr>
              <a:t> (2010)</a:t>
            </a:r>
          </a:p>
          <a:p>
            <a:pPr lvl="1">
              <a:spcAft>
                <a:spcPts val="600"/>
              </a:spcAft>
            </a:pPr>
            <a:r>
              <a:rPr lang="en-US" sz="2000" dirty="0" smtClean="0">
                <a:solidFill>
                  <a:schemeClr val="tx1"/>
                </a:solidFill>
              </a:rPr>
              <a:t> “mediation increased costs because so many referrals failed and it simply became an extra step in the process”</a:t>
            </a:r>
          </a:p>
        </p:txBody>
      </p:sp>
      <p:pic>
        <p:nvPicPr>
          <p:cNvPr id="6" name="Picture 5" descr="uk-flag.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851270" y="1273549"/>
            <a:ext cx="2785486" cy="4781951"/>
          </a:xfrm>
          <a:prstGeom prst="rect">
            <a:avLst/>
          </a:prstGeom>
        </p:spPr>
      </p:pic>
    </p:spTree>
    <p:extLst>
      <p:ext uri="{BB962C8B-B14F-4D97-AF65-F5344CB8AC3E}">
        <p14:creationId xmlns:p14="http://schemas.microsoft.com/office/powerpoint/2010/main" xmlns="" val="355983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20" y="105824"/>
            <a:ext cx="8402547" cy="870103"/>
          </a:xfrm>
        </p:spPr>
        <p:txBody>
          <a:bodyPr/>
          <a:lstStyle/>
          <a:p>
            <a:r>
              <a:rPr lang="en-US" b="1" dirty="0" smtClean="0"/>
              <a:t>Davies Study</a:t>
            </a:r>
            <a:endParaRPr lang="en-US" sz="2400" b="1" dirty="0"/>
          </a:p>
        </p:txBody>
      </p:sp>
      <p:sp>
        <p:nvSpPr>
          <p:cNvPr id="3" name="Content Placeholder 2"/>
          <p:cNvSpPr>
            <a:spLocks noGrp="1"/>
          </p:cNvSpPr>
          <p:nvPr>
            <p:ph idx="1"/>
          </p:nvPr>
        </p:nvSpPr>
        <p:spPr>
          <a:xfrm>
            <a:off x="82312" y="1152304"/>
            <a:ext cx="6537938" cy="5502863"/>
          </a:xfrm>
        </p:spPr>
        <p:txBody>
          <a:bodyPr anchor="t">
            <a:noAutofit/>
          </a:bodyPr>
          <a:lstStyle/>
          <a:p>
            <a:pPr>
              <a:defRPr/>
            </a:pPr>
            <a:r>
              <a:rPr lang="en-US" dirty="0" smtClean="0">
                <a:solidFill>
                  <a:schemeClr val="tx1"/>
                </a:solidFill>
              </a:rPr>
              <a:t>Evaluation </a:t>
            </a:r>
            <a:r>
              <a:rPr lang="en-US" dirty="0">
                <a:solidFill>
                  <a:schemeClr val="tx1"/>
                </a:solidFill>
              </a:rPr>
              <a:t>of Mediation Pilot (Involving 1055 </a:t>
            </a:r>
            <a:r>
              <a:rPr lang="en-US" dirty="0" smtClean="0">
                <a:solidFill>
                  <a:schemeClr val="tx1"/>
                </a:solidFill>
              </a:rPr>
              <a:t>consumers 1997-2001)</a:t>
            </a:r>
            <a:endParaRPr lang="en-US" dirty="0">
              <a:solidFill>
                <a:schemeClr val="tx1"/>
              </a:solidFill>
            </a:endParaRPr>
          </a:p>
          <a:p>
            <a:pPr lvl="1">
              <a:defRPr/>
            </a:pPr>
            <a:r>
              <a:rPr lang="en-US" sz="2400" dirty="0">
                <a:solidFill>
                  <a:schemeClr val="tx1"/>
                </a:solidFill>
              </a:rPr>
              <a:t>60% of lawyers = very helpful</a:t>
            </a:r>
          </a:p>
          <a:p>
            <a:pPr lvl="1">
              <a:defRPr/>
            </a:pPr>
            <a:r>
              <a:rPr lang="en-US" sz="2400" dirty="0">
                <a:solidFill>
                  <a:schemeClr val="tx1"/>
                </a:solidFill>
              </a:rPr>
              <a:t>35% of mediators = helpful</a:t>
            </a:r>
          </a:p>
          <a:p>
            <a:pPr lvl="1">
              <a:defRPr/>
            </a:pPr>
            <a:r>
              <a:rPr lang="en-US" sz="2400" dirty="0">
                <a:solidFill>
                  <a:schemeClr val="tx1"/>
                </a:solidFill>
              </a:rPr>
              <a:t>69% of lawyers = understood problem</a:t>
            </a:r>
          </a:p>
          <a:p>
            <a:pPr lvl="1">
              <a:defRPr/>
            </a:pPr>
            <a:r>
              <a:rPr lang="en-US" sz="2400" dirty="0">
                <a:solidFill>
                  <a:schemeClr val="tx1"/>
                </a:solidFill>
              </a:rPr>
              <a:t>51% of mediators = understood problem</a:t>
            </a:r>
          </a:p>
          <a:p>
            <a:pPr lvl="1">
              <a:defRPr/>
            </a:pPr>
            <a:r>
              <a:rPr lang="en-US" sz="2400" dirty="0">
                <a:solidFill>
                  <a:schemeClr val="tx1"/>
                </a:solidFill>
              </a:rPr>
              <a:t>81% </a:t>
            </a:r>
            <a:r>
              <a:rPr lang="en-US" sz="2400" dirty="0" smtClean="0">
                <a:solidFill>
                  <a:schemeClr val="tx1"/>
                </a:solidFill>
              </a:rPr>
              <a:t>recommend </a:t>
            </a:r>
            <a:r>
              <a:rPr lang="en-US" sz="2400" dirty="0">
                <a:solidFill>
                  <a:schemeClr val="tx1"/>
                </a:solidFill>
              </a:rPr>
              <a:t>seeing a lawyer – knowledge, authority, resources</a:t>
            </a:r>
          </a:p>
          <a:p>
            <a:pPr lvl="1">
              <a:defRPr/>
            </a:pPr>
            <a:r>
              <a:rPr lang="en-US" sz="2400" dirty="0">
                <a:solidFill>
                  <a:schemeClr val="tx1"/>
                </a:solidFill>
              </a:rPr>
              <a:t>11% </a:t>
            </a:r>
            <a:r>
              <a:rPr lang="en-US" sz="2400" dirty="0" smtClean="0">
                <a:solidFill>
                  <a:schemeClr val="tx1"/>
                </a:solidFill>
              </a:rPr>
              <a:t>said </a:t>
            </a:r>
            <a:r>
              <a:rPr lang="en-US" sz="2400" dirty="0">
                <a:solidFill>
                  <a:schemeClr val="tx1"/>
                </a:solidFill>
              </a:rPr>
              <a:t>they would not compromise</a:t>
            </a:r>
          </a:p>
          <a:p>
            <a:pPr lvl="1">
              <a:defRPr/>
            </a:pPr>
            <a:r>
              <a:rPr lang="en-US" sz="2400" dirty="0">
                <a:solidFill>
                  <a:schemeClr val="tx1"/>
                </a:solidFill>
              </a:rPr>
              <a:t>59% </a:t>
            </a:r>
            <a:r>
              <a:rPr lang="en-US" sz="2400" dirty="0" smtClean="0">
                <a:solidFill>
                  <a:schemeClr val="tx1"/>
                </a:solidFill>
              </a:rPr>
              <a:t>said </a:t>
            </a:r>
            <a:r>
              <a:rPr lang="en-US" sz="2400" dirty="0">
                <a:solidFill>
                  <a:schemeClr val="tx1"/>
                </a:solidFill>
              </a:rPr>
              <a:t>their partners would not compromise</a:t>
            </a:r>
          </a:p>
        </p:txBody>
      </p:sp>
      <p:pic>
        <p:nvPicPr>
          <p:cNvPr id="4" name="Picture 3" descr="wig.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6396831" y="3512729"/>
            <a:ext cx="2547268" cy="2248814"/>
          </a:xfrm>
          <a:prstGeom prst="rect">
            <a:avLst/>
          </a:prstGeom>
        </p:spPr>
      </p:pic>
      <p:pic>
        <p:nvPicPr>
          <p:cNvPr id="5" name="Picture 4" descr="mediator.jp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6914222" y="511095"/>
            <a:ext cx="2029877" cy="2828249"/>
          </a:xfrm>
          <a:prstGeom prst="rect">
            <a:avLst/>
          </a:prstGeom>
        </p:spPr>
      </p:pic>
    </p:spTree>
    <p:extLst>
      <p:ext uri="{BB962C8B-B14F-4D97-AF65-F5344CB8AC3E}">
        <p14:creationId xmlns:p14="http://schemas.microsoft.com/office/powerpoint/2010/main" xmlns="" val="2629903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20" y="338657"/>
            <a:ext cx="8402547" cy="870103"/>
          </a:xfrm>
        </p:spPr>
        <p:txBody>
          <a:bodyPr/>
          <a:lstStyle/>
          <a:p>
            <a:r>
              <a:rPr lang="en-US" b="1" dirty="0" smtClean="0"/>
              <a:t>NZ FDR Figures</a:t>
            </a:r>
            <a:endParaRPr lang="en-US" sz="2400" b="1" dirty="0"/>
          </a:p>
        </p:txBody>
      </p:sp>
      <p:pic>
        <p:nvPicPr>
          <p:cNvPr id="10" name="Content Placeholder 9" descr="Untitled.pn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a:stretch/>
        </p:blipFill>
        <p:spPr>
          <a:xfrm>
            <a:off x="920750" y="1666890"/>
            <a:ext cx="7112000" cy="4069306"/>
          </a:xfrm>
        </p:spPr>
      </p:pic>
    </p:spTree>
    <p:extLst>
      <p:ext uri="{BB962C8B-B14F-4D97-AF65-F5344CB8AC3E}">
        <p14:creationId xmlns:p14="http://schemas.microsoft.com/office/powerpoint/2010/main" xmlns="" val="136541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20" y="393835"/>
            <a:ext cx="8402547" cy="870103"/>
          </a:xfrm>
        </p:spPr>
        <p:txBody>
          <a:bodyPr/>
          <a:lstStyle/>
          <a:p>
            <a:r>
              <a:rPr lang="en-US" b="1" dirty="0" smtClean="0"/>
              <a:t>FDR Exemptions</a:t>
            </a:r>
            <a:endParaRPr lang="en-US" sz="2400" b="1" dirty="0"/>
          </a:p>
        </p:txBody>
      </p:sp>
      <p:sp>
        <p:nvSpPr>
          <p:cNvPr id="3" name="Content Placeholder 2"/>
          <p:cNvSpPr>
            <a:spLocks noGrp="1"/>
          </p:cNvSpPr>
          <p:nvPr>
            <p:ph idx="1"/>
          </p:nvPr>
        </p:nvSpPr>
        <p:spPr>
          <a:xfrm>
            <a:off x="3522238" y="1370714"/>
            <a:ext cx="5386917" cy="5032202"/>
          </a:xfrm>
        </p:spPr>
        <p:txBody>
          <a:bodyPr anchor="t">
            <a:noAutofit/>
          </a:bodyPr>
          <a:lstStyle/>
          <a:p>
            <a:pPr>
              <a:defRPr/>
            </a:pPr>
            <a:r>
              <a:rPr lang="en-US" sz="2800" dirty="0" smtClean="0">
                <a:solidFill>
                  <a:schemeClr val="tx1"/>
                </a:solidFill>
                <a:latin typeface="News Gothic MT"/>
                <a:cs typeface="News Gothic MT"/>
              </a:rPr>
              <a:t>Total of 1,401 exemptions:</a:t>
            </a:r>
          </a:p>
          <a:p>
            <a:pPr lvl="1">
              <a:defRPr/>
            </a:pPr>
            <a:r>
              <a:rPr lang="en-US" sz="2400" dirty="0" smtClean="0">
                <a:solidFill>
                  <a:schemeClr val="tx1"/>
                </a:solidFill>
                <a:latin typeface="News Gothic MT"/>
                <a:cs typeface="News Gothic MT"/>
              </a:rPr>
              <a:t>1,106 (79%) </a:t>
            </a:r>
            <a:r>
              <a:rPr lang="en-NZ" sz="2400" dirty="0" smtClean="0">
                <a:solidFill>
                  <a:srgbClr val="000000"/>
                </a:solidFill>
                <a:latin typeface="News Gothic MT"/>
                <a:ea typeface="ＭＳ Ｐゴシック" charset="0"/>
                <a:cs typeface="News Gothic MT"/>
              </a:rPr>
              <a:t>where one </a:t>
            </a:r>
            <a:r>
              <a:rPr lang="en-NZ" sz="2400" dirty="0">
                <a:solidFill>
                  <a:srgbClr val="000000"/>
                </a:solidFill>
                <a:latin typeface="News Gothic MT"/>
                <a:ea typeface="ＭＳ Ｐゴシック" charset="0"/>
                <a:cs typeface="News Gothic MT"/>
              </a:rPr>
              <a:t>of the parties did not </a:t>
            </a:r>
            <a:r>
              <a:rPr lang="en-NZ" sz="2400" dirty="0" smtClean="0">
                <a:solidFill>
                  <a:srgbClr val="000000"/>
                </a:solidFill>
                <a:latin typeface="News Gothic MT"/>
                <a:ea typeface="ＭＳ Ｐゴシック" charset="0"/>
                <a:cs typeface="News Gothic MT"/>
              </a:rPr>
              <a:t>participate</a:t>
            </a:r>
            <a:endParaRPr lang="en-NZ" sz="2400" dirty="0">
              <a:solidFill>
                <a:srgbClr val="000000"/>
              </a:solidFill>
              <a:latin typeface="News Gothic MT"/>
              <a:ea typeface="ＭＳ Ｐゴシック" charset="0"/>
              <a:cs typeface="News Gothic MT"/>
            </a:endParaRPr>
          </a:p>
          <a:p>
            <a:pPr lvl="1">
              <a:defRPr/>
            </a:pPr>
            <a:r>
              <a:rPr lang="en-NZ" sz="2400" dirty="0" smtClean="0">
                <a:solidFill>
                  <a:srgbClr val="000000"/>
                </a:solidFill>
                <a:latin typeface="News Gothic MT"/>
                <a:ea typeface="ＭＳ Ｐゴシック" charset="0"/>
                <a:cs typeface="News Gothic MT"/>
              </a:rPr>
              <a:t>209 </a:t>
            </a:r>
            <a:r>
              <a:rPr lang="en-NZ" sz="2400" dirty="0">
                <a:solidFill>
                  <a:srgbClr val="000000"/>
                </a:solidFill>
                <a:latin typeface="News Gothic MT"/>
                <a:ea typeface="ＭＳ Ｐゴシック" charset="0"/>
                <a:cs typeface="News Gothic MT"/>
              </a:rPr>
              <a:t>(15%) where it was inappropriate to </a:t>
            </a:r>
            <a:r>
              <a:rPr lang="en-NZ" sz="2400" dirty="0" smtClean="0">
                <a:solidFill>
                  <a:srgbClr val="000000"/>
                </a:solidFill>
                <a:latin typeface="News Gothic MT"/>
                <a:ea typeface="ＭＳ Ｐゴシック" charset="0"/>
                <a:cs typeface="News Gothic MT"/>
              </a:rPr>
              <a:t>continue </a:t>
            </a:r>
          </a:p>
          <a:p>
            <a:pPr lvl="1">
              <a:defRPr/>
            </a:pPr>
            <a:r>
              <a:rPr lang="en-NZ" sz="2400" dirty="0" smtClean="0">
                <a:solidFill>
                  <a:srgbClr val="000000"/>
                </a:solidFill>
                <a:latin typeface="News Gothic MT"/>
                <a:ea typeface="ＭＳ Ｐゴシック" charset="0"/>
                <a:cs typeface="News Gothic MT"/>
              </a:rPr>
              <a:t>51 (</a:t>
            </a:r>
            <a:r>
              <a:rPr lang="en-NZ" sz="2400" dirty="0">
                <a:solidFill>
                  <a:srgbClr val="000000"/>
                </a:solidFill>
                <a:latin typeface="News Gothic MT"/>
                <a:ea typeface="ＭＳ Ｐゴシック" charset="0"/>
                <a:cs typeface="News Gothic MT"/>
              </a:rPr>
              <a:t>4%) where one of the parties was unable to participate </a:t>
            </a:r>
            <a:r>
              <a:rPr lang="en-NZ" sz="2400" dirty="0" smtClean="0">
                <a:solidFill>
                  <a:srgbClr val="000000"/>
                </a:solidFill>
                <a:latin typeface="News Gothic MT"/>
                <a:ea typeface="ＭＳ Ｐゴシック" charset="0"/>
                <a:cs typeface="News Gothic MT"/>
              </a:rPr>
              <a:t>effectively</a:t>
            </a:r>
          </a:p>
          <a:p>
            <a:pPr lvl="1">
              <a:defRPr/>
            </a:pPr>
            <a:r>
              <a:rPr lang="en-NZ" sz="2400" dirty="0" smtClean="0">
                <a:solidFill>
                  <a:srgbClr val="000000"/>
                </a:solidFill>
                <a:latin typeface="News Gothic MT"/>
                <a:ea typeface="ＭＳ Ｐゴシック" charset="0"/>
                <a:cs typeface="News Gothic MT"/>
              </a:rPr>
              <a:t>17 </a:t>
            </a:r>
            <a:r>
              <a:rPr lang="en-NZ" sz="2400" dirty="0">
                <a:solidFill>
                  <a:srgbClr val="000000"/>
                </a:solidFill>
                <a:latin typeface="News Gothic MT"/>
                <a:ea typeface="ＭＳ Ｐゴシック" charset="0"/>
                <a:cs typeface="News Gothic MT"/>
              </a:rPr>
              <a:t>(1%) where a party was at </a:t>
            </a:r>
            <a:r>
              <a:rPr lang="en-NZ" sz="2400" dirty="0" smtClean="0">
                <a:solidFill>
                  <a:srgbClr val="000000"/>
                </a:solidFill>
                <a:latin typeface="News Gothic MT"/>
                <a:ea typeface="ＭＳ Ｐゴシック" charset="0"/>
                <a:cs typeface="News Gothic MT"/>
              </a:rPr>
              <a:t>risk</a:t>
            </a:r>
          </a:p>
          <a:p>
            <a:pPr lvl="1">
              <a:defRPr/>
            </a:pPr>
            <a:r>
              <a:rPr lang="en-NZ" sz="2400" dirty="0" smtClean="0">
                <a:solidFill>
                  <a:srgbClr val="000000"/>
                </a:solidFill>
                <a:latin typeface="News Gothic MT"/>
                <a:ea typeface="ＭＳ Ｐゴシック" charset="0"/>
                <a:cs typeface="News Gothic MT"/>
              </a:rPr>
              <a:t>18 </a:t>
            </a:r>
            <a:r>
              <a:rPr lang="en-NZ" sz="2400" dirty="0">
                <a:solidFill>
                  <a:srgbClr val="000000"/>
                </a:solidFill>
                <a:latin typeface="News Gothic MT"/>
                <a:ea typeface="ＭＳ Ｐゴシック" charset="0"/>
                <a:cs typeface="News Gothic MT"/>
              </a:rPr>
              <a:t>(1%) </a:t>
            </a:r>
            <a:r>
              <a:rPr lang="en-NZ" sz="2400" dirty="0" smtClean="0">
                <a:solidFill>
                  <a:srgbClr val="000000"/>
                </a:solidFill>
                <a:latin typeface="News Gothic MT"/>
                <a:ea typeface="ＭＳ Ｐゴシック" charset="0"/>
                <a:cs typeface="News Gothic MT"/>
              </a:rPr>
              <a:t>where </a:t>
            </a:r>
            <a:r>
              <a:rPr lang="en-NZ" sz="2400" dirty="0">
                <a:solidFill>
                  <a:srgbClr val="000000"/>
                </a:solidFill>
                <a:latin typeface="News Gothic MT"/>
                <a:ea typeface="ＭＳ Ｐゴシック" charset="0"/>
                <a:cs typeface="News Gothic MT"/>
              </a:rPr>
              <a:t>no reason </a:t>
            </a:r>
            <a:r>
              <a:rPr lang="en-NZ" sz="2400" dirty="0" smtClean="0">
                <a:solidFill>
                  <a:srgbClr val="000000"/>
                </a:solidFill>
                <a:latin typeface="News Gothic MT"/>
                <a:ea typeface="ＭＳ Ｐゴシック" charset="0"/>
                <a:cs typeface="News Gothic MT"/>
              </a:rPr>
              <a:t>was provided</a:t>
            </a:r>
            <a:endParaRPr lang="en-NZ" sz="2400" dirty="0">
              <a:solidFill>
                <a:srgbClr val="000000"/>
              </a:solidFill>
              <a:latin typeface="News Gothic MT"/>
              <a:ea typeface="ＭＳ Ｐゴシック" charset="0"/>
              <a:cs typeface="News Gothic MT"/>
            </a:endParaRPr>
          </a:p>
          <a:p>
            <a:pPr>
              <a:defRPr/>
            </a:pPr>
            <a:endParaRPr lang="en-US" sz="2400" dirty="0">
              <a:solidFill>
                <a:schemeClr val="tx1"/>
              </a:solidFill>
            </a:endParaRPr>
          </a:p>
        </p:txBody>
      </p:sp>
      <p:pic>
        <p:nvPicPr>
          <p:cNvPr id="6" name="Picture 5" descr="Exempt.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262570" y="2381250"/>
            <a:ext cx="3425276" cy="2973917"/>
          </a:xfrm>
          <a:prstGeom prst="rect">
            <a:avLst/>
          </a:prstGeom>
        </p:spPr>
      </p:pic>
    </p:spTree>
    <p:extLst>
      <p:ext uri="{BB962C8B-B14F-4D97-AF65-F5344CB8AC3E}">
        <p14:creationId xmlns:p14="http://schemas.microsoft.com/office/powerpoint/2010/main" xmlns="" val="22484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95" y="270441"/>
            <a:ext cx="8654537" cy="779600"/>
          </a:xfrm>
        </p:spPr>
        <p:txBody>
          <a:bodyPr/>
          <a:lstStyle/>
          <a:p>
            <a:r>
              <a:rPr lang="en-US" b="1" dirty="0" smtClean="0"/>
              <a:t>Australian Experience</a:t>
            </a:r>
            <a:endParaRPr lang="en-US" sz="2400" b="1" dirty="0"/>
          </a:p>
        </p:txBody>
      </p:sp>
      <p:sp>
        <p:nvSpPr>
          <p:cNvPr id="3" name="Content Placeholder 2"/>
          <p:cNvSpPr>
            <a:spLocks noGrp="1"/>
          </p:cNvSpPr>
          <p:nvPr>
            <p:ph idx="1"/>
          </p:nvPr>
        </p:nvSpPr>
        <p:spPr>
          <a:xfrm>
            <a:off x="2657506" y="1340441"/>
            <a:ext cx="6149896" cy="4985499"/>
          </a:xfrm>
        </p:spPr>
        <p:txBody>
          <a:bodyPr>
            <a:noAutofit/>
          </a:bodyPr>
          <a:lstStyle/>
          <a:p>
            <a:pPr>
              <a:spcAft>
                <a:spcPts val="600"/>
              </a:spcAft>
            </a:pPr>
            <a:r>
              <a:rPr lang="en-US" dirty="0" smtClean="0">
                <a:solidFill>
                  <a:schemeClr val="tx1"/>
                </a:solidFill>
              </a:rPr>
              <a:t>Family Disputes Resolution Centre</a:t>
            </a:r>
          </a:p>
          <a:p>
            <a:pPr lvl="1">
              <a:spcAft>
                <a:spcPts val="600"/>
              </a:spcAft>
            </a:pPr>
            <a:r>
              <a:rPr lang="en-US" sz="2000" dirty="0" smtClean="0">
                <a:solidFill>
                  <a:schemeClr val="tx1"/>
                </a:solidFill>
              </a:rPr>
              <a:t>Advice, counselling and mediation</a:t>
            </a:r>
          </a:p>
          <a:p>
            <a:pPr>
              <a:spcAft>
                <a:spcPts val="600"/>
              </a:spcAft>
            </a:pPr>
            <a:r>
              <a:rPr lang="en-US" dirty="0" smtClean="0">
                <a:solidFill>
                  <a:schemeClr val="tx1"/>
                </a:solidFill>
              </a:rPr>
              <a:t>Australia Institute of Family Studies (Kaspiew et al 2009)</a:t>
            </a:r>
          </a:p>
          <a:p>
            <a:pPr lvl="1">
              <a:spcAft>
                <a:spcPts val="600"/>
              </a:spcAft>
            </a:pPr>
            <a:r>
              <a:rPr lang="en-US" sz="2000" dirty="0" smtClean="0">
                <a:solidFill>
                  <a:schemeClr val="tx1"/>
                </a:solidFill>
              </a:rPr>
              <a:t>70% said it was fine</a:t>
            </a:r>
          </a:p>
          <a:p>
            <a:pPr lvl="1">
              <a:spcAft>
                <a:spcPts val="600"/>
              </a:spcAft>
            </a:pPr>
            <a:r>
              <a:rPr lang="en-US" sz="2000" dirty="0" smtClean="0">
                <a:solidFill>
                  <a:schemeClr val="tx1"/>
                </a:solidFill>
              </a:rPr>
              <a:t>22% reduction in applications to court for children matters</a:t>
            </a:r>
          </a:p>
          <a:p>
            <a:pPr lvl="1">
              <a:spcAft>
                <a:spcPts val="600"/>
              </a:spcAft>
            </a:pPr>
            <a:r>
              <a:rPr lang="en-US" sz="2000" dirty="0" smtClean="0">
                <a:solidFill>
                  <a:schemeClr val="tx1"/>
                </a:solidFill>
              </a:rPr>
              <a:t>Increases for property</a:t>
            </a:r>
          </a:p>
          <a:p>
            <a:pPr lvl="1">
              <a:spcAft>
                <a:spcPts val="600"/>
              </a:spcAft>
            </a:pPr>
            <a:r>
              <a:rPr lang="en-US" sz="2000" dirty="0" smtClean="0">
                <a:solidFill>
                  <a:schemeClr val="tx1"/>
                </a:solidFill>
              </a:rPr>
              <a:t>75% used a lawyer as well</a:t>
            </a:r>
          </a:p>
          <a:p>
            <a:pPr lvl="1">
              <a:spcAft>
                <a:spcPts val="600"/>
              </a:spcAft>
            </a:pPr>
            <a:r>
              <a:rPr lang="en-US" sz="2000" dirty="0" smtClean="0">
                <a:solidFill>
                  <a:schemeClr val="tx1"/>
                </a:solidFill>
              </a:rPr>
              <a:t>25% of cases should not have been there because of family violence</a:t>
            </a:r>
          </a:p>
        </p:txBody>
      </p:sp>
      <p:pic>
        <p:nvPicPr>
          <p:cNvPr id="4" name="Picture 3" descr="ANUAK.gi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43971" y="2151761"/>
            <a:ext cx="2413535" cy="3210002"/>
          </a:xfrm>
          <a:prstGeom prst="rect">
            <a:avLst/>
          </a:prstGeom>
        </p:spPr>
      </p:pic>
    </p:spTree>
    <p:extLst>
      <p:ext uri="{BB962C8B-B14F-4D97-AF65-F5344CB8AC3E}">
        <p14:creationId xmlns:p14="http://schemas.microsoft.com/office/powerpoint/2010/main" xmlns="" val="984491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95" y="225299"/>
            <a:ext cx="8654537" cy="779600"/>
          </a:xfrm>
        </p:spPr>
        <p:txBody>
          <a:bodyPr/>
          <a:lstStyle/>
          <a:p>
            <a:r>
              <a:rPr lang="en-US" b="1" dirty="0" smtClean="0"/>
              <a:t>Lessons from Australia</a:t>
            </a:r>
            <a:endParaRPr lang="en-US" sz="2400" b="1" dirty="0"/>
          </a:p>
        </p:txBody>
      </p:sp>
      <p:sp>
        <p:nvSpPr>
          <p:cNvPr id="3" name="Content Placeholder 2"/>
          <p:cNvSpPr>
            <a:spLocks noGrp="1"/>
          </p:cNvSpPr>
          <p:nvPr>
            <p:ph idx="1"/>
          </p:nvPr>
        </p:nvSpPr>
        <p:spPr>
          <a:xfrm>
            <a:off x="362039" y="1095183"/>
            <a:ext cx="6149896" cy="5230757"/>
          </a:xfrm>
        </p:spPr>
        <p:txBody>
          <a:bodyPr>
            <a:noAutofit/>
          </a:bodyPr>
          <a:lstStyle/>
          <a:p>
            <a:pPr>
              <a:spcBef>
                <a:spcPts val="600"/>
              </a:spcBef>
              <a:spcAft>
                <a:spcPts val="600"/>
              </a:spcAft>
            </a:pPr>
            <a:r>
              <a:rPr lang="en-US" dirty="0" smtClean="0">
                <a:solidFill>
                  <a:schemeClr val="tx1"/>
                </a:solidFill>
              </a:rPr>
              <a:t>Family violence, abuse, and neglect higher than thought – FDR providers not well-equipped to deal with this</a:t>
            </a:r>
          </a:p>
          <a:p>
            <a:pPr>
              <a:spcBef>
                <a:spcPts val="600"/>
              </a:spcBef>
              <a:spcAft>
                <a:spcPts val="600"/>
              </a:spcAft>
            </a:pPr>
            <a:r>
              <a:rPr lang="en-US" dirty="0" smtClean="0">
                <a:solidFill>
                  <a:schemeClr val="tx1"/>
                </a:solidFill>
              </a:rPr>
              <a:t>NZ Ministry of Justice Review 2011 – most cases other factors at work – mental health, alcohol, abuse etc</a:t>
            </a:r>
            <a:endParaRPr lang="en-US" dirty="0">
              <a:solidFill>
                <a:schemeClr val="tx1"/>
              </a:solidFill>
            </a:endParaRPr>
          </a:p>
          <a:p>
            <a:pPr>
              <a:spcBef>
                <a:spcPts val="600"/>
              </a:spcBef>
              <a:spcAft>
                <a:spcPts val="600"/>
              </a:spcAft>
            </a:pPr>
            <a:r>
              <a:rPr lang="en-US" dirty="0" smtClean="0">
                <a:solidFill>
                  <a:schemeClr val="tx1"/>
                </a:solidFill>
              </a:rPr>
              <a:t>Safety issues cases (history of family violence) take longer to sort – need multiple services</a:t>
            </a:r>
          </a:p>
          <a:p>
            <a:pPr>
              <a:spcBef>
                <a:spcPts val="600"/>
              </a:spcBef>
              <a:spcAft>
                <a:spcPts val="600"/>
              </a:spcAft>
            </a:pPr>
            <a:r>
              <a:rPr lang="en-US" dirty="0" smtClean="0">
                <a:solidFill>
                  <a:schemeClr val="tx1"/>
                </a:solidFill>
              </a:rPr>
              <a:t>50</a:t>
            </a:r>
            <a:r>
              <a:rPr lang="en-US" dirty="0">
                <a:solidFill>
                  <a:schemeClr val="tx1"/>
                </a:solidFill>
              </a:rPr>
              <a:t>% of FDR includes violence </a:t>
            </a:r>
            <a:r>
              <a:rPr lang="en-US" dirty="0" smtClean="0">
                <a:solidFill>
                  <a:schemeClr val="tx1"/>
                </a:solidFill>
              </a:rPr>
              <a:t>issues</a:t>
            </a:r>
          </a:p>
          <a:p>
            <a:pPr>
              <a:spcBef>
                <a:spcPts val="600"/>
              </a:spcBef>
              <a:spcAft>
                <a:spcPts val="600"/>
              </a:spcAft>
            </a:pPr>
            <a:r>
              <a:rPr lang="en-US" dirty="0">
                <a:solidFill>
                  <a:schemeClr val="tx1"/>
                </a:solidFill>
              </a:rPr>
              <a:t>Risk assessment needs to be carried out face-to-face rather than over the phone</a:t>
            </a:r>
          </a:p>
          <a:p>
            <a:pPr>
              <a:spcBef>
                <a:spcPts val="600"/>
              </a:spcBef>
              <a:spcAft>
                <a:spcPts val="600"/>
              </a:spcAft>
            </a:pPr>
            <a:endParaRPr lang="en-US" dirty="0">
              <a:solidFill>
                <a:schemeClr val="tx1"/>
              </a:solidFill>
            </a:endParaRPr>
          </a:p>
          <a:p>
            <a:pPr>
              <a:spcBef>
                <a:spcPts val="600"/>
              </a:spcBef>
              <a:spcAft>
                <a:spcPts val="600"/>
              </a:spcAft>
            </a:pPr>
            <a:endParaRPr lang="en-US" dirty="0" smtClean="0">
              <a:solidFill>
                <a:schemeClr val="tx1"/>
              </a:solidFill>
            </a:endParaRPr>
          </a:p>
        </p:txBody>
      </p:sp>
      <p:pic>
        <p:nvPicPr>
          <p:cNvPr id="6" name="Picture 5" descr="images 2.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290568" y="2027253"/>
            <a:ext cx="2768601" cy="2768601"/>
          </a:xfrm>
          <a:prstGeom prst="rect">
            <a:avLst/>
          </a:prstGeom>
        </p:spPr>
      </p:pic>
    </p:spTree>
    <p:extLst>
      <p:ext uri="{BB962C8B-B14F-4D97-AF65-F5344CB8AC3E}">
        <p14:creationId xmlns:p14="http://schemas.microsoft.com/office/powerpoint/2010/main" xmlns="" val="98449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95" y="270441"/>
            <a:ext cx="8654537" cy="779600"/>
          </a:xfrm>
        </p:spPr>
        <p:txBody>
          <a:bodyPr/>
          <a:lstStyle/>
          <a:p>
            <a:r>
              <a:rPr lang="en-US" b="1" dirty="0" smtClean="0"/>
              <a:t>Lessons from Australia</a:t>
            </a:r>
            <a:endParaRPr lang="en-US" sz="2400" b="1" dirty="0"/>
          </a:p>
        </p:txBody>
      </p:sp>
      <p:sp>
        <p:nvSpPr>
          <p:cNvPr id="3" name="Content Placeholder 2"/>
          <p:cNvSpPr>
            <a:spLocks noGrp="1"/>
          </p:cNvSpPr>
          <p:nvPr>
            <p:ph idx="1"/>
          </p:nvPr>
        </p:nvSpPr>
        <p:spPr>
          <a:xfrm>
            <a:off x="2868205" y="1165088"/>
            <a:ext cx="6149896" cy="5440962"/>
          </a:xfrm>
        </p:spPr>
        <p:txBody>
          <a:bodyPr>
            <a:noAutofit/>
          </a:bodyPr>
          <a:lstStyle/>
          <a:p>
            <a:pPr>
              <a:spcBef>
                <a:spcPts val="600"/>
              </a:spcBef>
              <a:spcAft>
                <a:spcPts val="600"/>
              </a:spcAft>
            </a:pPr>
            <a:r>
              <a:rPr lang="en-US" sz="2800" dirty="0" smtClean="0">
                <a:solidFill>
                  <a:schemeClr val="tx1"/>
                </a:solidFill>
              </a:rPr>
              <a:t>Separation of parenting and property issues (by the system)</a:t>
            </a:r>
          </a:p>
          <a:p>
            <a:pPr>
              <a:spcBef>
                <a:spcPts val="600"/>
              </a:spcBef>
              <a:spcAft>
                <a:spcPts val="600"/>
              </a:spcAft>
            </a:pPr>
            <a:r>
              <a:rPr lang="en-US" sz="2800" dirty="0" smtClean="0">
                <a:solidFill>
                  <a:schemeClr val="tx1"/>
                </a:solidFill>
              </a:rPr>
              <a:t>Parents dissatisfied by the lack of advocacy on their behalf by the FDR providers</a:t>
            </a:r>
          </a:p>
          <a:p>
            <a:pPr>
              <a:spcBef>
                <a:spcPts val="600"/>
              </a:spcBef>
              <a:spcAft>
                <a:spcPts val="600"/>
              </a:spcAft>
            </a:pPr>
            <a:r>
              <a:rPr lang="en-US" sz="2800" dirty="0" smtClean="0">
                <a:solidFill>
                  <a:schemeClr val="tx1"/>
                </a:solidFill>
              </a:rPr>
              <a:t>Other parents were not ready for FDR</a:t>
            </a:r>
          </a:p>
          <a:p>
            <a:pPr>
              <a:spcBef>
                <a:spcPts val="600"/>
              </a:spcBef>
              <a:spcAft>
                <a:spcPts val="600"/>
              </a:spcAft>
            </a:pPr>
            <a:r>
              <a:rPr lang="en-US" sz="2800" dirty="0">
                <a:solidFill>
                  <a:schemeClr val="tx1"/>
                </a:solidFill>
              </a:rPr>
              <a:t>Grandparents left out of the </a:t>
            </a:r>
            <a:r>
              <a:rPr lang="en-US" sz="2800" dirty="0" smtClean="0">
                <a:solidFill>
                  <a:schemeClr val="tx1"/>
                </a:solidFill>
              </a:rPr>
              <a:t>process</a:t>
            </a:r>
          </a:p>
          <a:p>
            <a:pPr>
              <a:spcBef>
                <a:spcPts val="600"/>
              </a:spcBef>
              <a:spcAft>
                <a:spcPts val="600"/>
              </a:spcAft>
            </a:pPr>
            <a:r>
              <a:rPr lang="en-US" sz="2800" dirty="0">
                <a:solidFill>
                  <a:schemeClr val="tx1"/>
                </a:solidFill>
              </a:rPr>
              <a:t>Lack of support for those with mental health </a:t>
            </a:r>
            <a:r>
              <a:rPr lang="en-US" sz="2800" dirty="0" smtClean="0">
                <a:solidFill>
                  <a:schemeClr val="tx1"/>
                </a:solidFill>
              </a:rPr>
              <a:t>issues</a:t>
            </a:r>
          </a:p>
          <a:p>
            <a:pPr>
              <a:spcBef>
                <a:spcPts val="600"/>
              </a:spcBef>
              <a:spcAft>
                <a:spcPts val="600"/>
              </a:spcAft>
            </a:pPr>
            <a:endParaRPr lang="en-US" dirty="0">
              <a:solidFill>
                <a:schemeClr val="tx1"/>
              </a:solidFill>
            </a:endParaRPr>
          </a:p>
          <a:p>
            <a:pPr>
              <a:spcBef>
                <a:spcPts val="600"/>
              </a:spcBef>
              <a:spcAft>
                <a:spcPts val="600"/>
              </a:spcAft>
            </a:pPr>
            <a:endParaRPr lang="en-US" dirty="0" smtClean="0">
              <a:solidFill>
                <a:schemeClr val="tx1"/>
              </a:solidFill>
            </a:endParaRPr>
          </a:p>
        </p:txBody>
      </p:sp>
      <p:pic>
        <p:nvPicPr>
          <p:cNvPr id="5" name="Picture 4" descr="1.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135538" y="2202016"/>
            <a:ext cx="2645861" cy="2485861"/>
          </a:xfrm>
          <a:prstGeom prst="rect">
            <a:avLst/>
          </a:prstGeom>
        </p:spPr>
      </p:pic>
    </p:spTree>
    <p:extLst>
      <p:ext uri="{BB962C8B-B14F-4D97-AF65-F5344CB8AC3E}">
        <p14:creationId xmlns:p14="http://schemas.microsoft.com/office/powerpoint/2010/main" xmlns="" val="328490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89" y="1458325"/>
            <a:ext cx="3948317" cy="843500"/>
          </a:xfrm>
        </p:spPr>
        <p:txBody>
          <a:bodyPr/>
          <a:lstStyle/>
          <a:p>
            <a:r>
              <a:rPr lang="en-US" b="1" dirty="0" smtClean="0"/>
              <a:t>Why?</a:t>
            </a:r>
            <a:endParaRPr lang="en-US" b="1" dirty="0"/>
          </a:p>
        </p:txBody>
      </p:sp>
      <p:sp>
        <p:nvSpPr>
          <p:cNvPr id="3" name="Content Placeholder 2"/>
          <p:cNvSpPr>
            <a:spLocks noGrp="1"/>
          </p:cNvSpPr>
          <p:nvPr>
            <p:ph idx="1"/>
          </p:nvPr>
        </p:nvSpPr>
        <p:spPr>
          <a:xfrm>
            <a:off x="4845530" y="524114"/>
            <a:ext cx="4045038" cy="5930474"/>
          </a:xfrm>
        </p:spPr>
        <p:txBody>
          <a:bodyPr>
            <a:noAutofit/>
          </a:bodyPr>
          <a:lstStyle/>
          <a:p>
            <a:pPr marL="0" indent="0" algn="ctr">
              <a:spcBef>
                <a:spcPts val="600"/>
              </a:spcBef>
              <a:spcAft>
                <a:spcPts val="600"/>
              </a:spcAft>
              <a:buNone/>
            </a:pPr>
            <a:r>
              <a:rPr lang="en-US" sz="2800" b="1" dirty="0" smtClean="0">
                <a:solidFill>
                  <a:schemeClr val="tx1"/>
                </a:solidFill>
              </a:rPr>
              <a:t>The Rhetoric:</a:t>
            </a:r>
          </a:p>
          <a:p>
            <a:pPr marL="0" indent="0" algn="ctr">
              <a:spcBef>
                <a:spcPts val="600"/>
              </a:spcBef>
              <a:spcAft>
                <a:spcPts val="600"/>
              </a:spcAft>
              <a:buNone/>
            </a:pPr>
            <a:endParaRPr lang="en-US" sz="1000" b="1" u="sng" dirty="0" smtClean="0">
              <a:solidFill>
                <a:schemeClr val="tx1"/>
              </a:solidFill>
            </a:endParaRPr>
          </a:p>
          <a:p>
            <a:pPr>
              <a:spcBef>
                <a:spcPts val="600"/>
              </a:spcBef>
              <a:spcAft>
                <a:spcPts val="600"/>
              </a:spcAft>
            </a:pPr>
            <a:r>
              <a:rPr lang="en-US" sz="2800" dirty="0" smtClean="0">
                <a:solidFill>
                  <a:schemeClr val="tx1"/>
                </a:solidFill>
              </a:rPr>
              <a:t>Modern, accessible, responsive to children and vulnerable people</a:t>
            </a:r>
          </a:p>
          <a:p>
            <a:pPr>
              <a:spcBef>
                <a:spcPts val="600"/>
              </a:spcBef>
              <a:spcAft>
                <a:spcPts val="600"/>
              </a:spcAft>
            </a:pPr>
            <a:r>
              <a:rPr lang="en-US" sz="2800" dirty="0" smtClean="0">
                <a:solidFill>
                  <a:schemeClr val="tx1"/>
                </a:solidFill>
              </a:rPr>
              <a:t>Efficient, effective, sustainable</a:t>
            </a:r>
          </a:p>
          <a:p>
            <a:pPr>
              <a:spcBef>
                <a:spcPts val="600"/>
              </a:spcBef>
              <a:spcAft>
                <a:spcPts val="600"/>
              </a:spcAft>
            </a:pPr>
            <a:r>
              <a:rPr lang="en-US" sz="2800" dirty="0" smtClean="0">
                <a:solidFill>
                  <a:schemeClr val="tx1"/>
                </a:solidFill>
              </a:rPr>
              <a:t>Less adversarial</a:t>
            </a:r>
          </a:p>
          <a:p>
            <a:pPr>
              <a:spcBef>
                <a:spcPts val="600"/>
              </a:spcBef>
              <a:spcAft>
                <a:spcPts val="600"/>
              </a:spcAft>
            </a:pPr>
            <a:r>
              <a:rPr lang="en-US" sz="2800" dirty="0" smtClean="0">
                <a:solidFill>
                  <a:schemeClr val="tx1"/>
                </a:solidFill>
              </a:rPr>
              <a:t>Improve responses to victims of domestic violence</a:t>
            </a:r>
          </a:p>
        </p:txBody>
      </p:sp>
      <p:pic>
        <p:nvPicPr>
          <p:cNvPr id="6" name="Picture 5" descr="o-DIVORCE-MEDIATION-facebook.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16693" y="2598146"/>
            <a:ext cx="4430750" cy="2939410"/>
          </a:xfrm>
          <a:prstGeom prst="rect">
            <a:avLst/>
          </a:prstGeom>
        </p:spPr>
      </p:pic>
    </p:spTree>
    <p:extLst>
      <p:ext uri="{BB962C8B-B14F-4D97-AF65-F5344CB8AC3E}">
        <p14:creationId xmlns:p14="http://schemas.microsoft.com/office/powerpoint/2010/main" xmlns="" val="2758528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95" y="188885"/>
            <a:ext cx="8654537" cy="779600"/>
          </a:xfrm>
        </p:spPr>
        <p:txBody>
          <a:bodyPr/>
          <a:lstStyle/>
          <a:p>
            <a:r>
              <a:rPr lang="en-US" b="1" dirty="0" smtClean="0"/>
              <a:t>Lessons from Australia</a:t>
            </a:r>
            <a:endParaRPr lang="en-US" sz="2400" b="1" dirty="0"/>
          </a:p>
        </p:txBody>
      </p:sp>
      <p:sp>
        <p:nvSpPr>
          <p:cNvPr id="3" name="Content Placeholder 2"/>
          <p:cNvSpPr>
            <a:spLocks noGrp="1"/>
          </p:cNvSpPr>
          <p:nvPr>
            <p:ph idx="1"/>
          </p:nvPr>
        </p:nvSpPr>
        <p:spPr>
          <a:xfrm>
            <a:off x="243971" y="968485"/>
            <a:ext cx="5721914" cy="5684168"/>
          </a:xfrm>
        </p:spPr>
        <p:txBody>
          <a:bodyPr>
            <a:noAutofit/>
          </a:bodyPr>
          <a:lstStyle/>
          <a:p>
            <a:pPr>
              <a:spcBef>
                <a:spcPts val="600"/>
              </a:spcBef>
              <a:spcAft>
                <a:spcPts val="600"/>
              </a:spcAft>
            </a:pPr>
            <a:r>
              <a:rPr lang="en-US" dirty="0">
                <a:solidFill>
                  <a:schemeClr val="tx1"/>
                </a:solidFill>
              </a:rPr>
              <a:t>Slow uptake of FDR at the </a:t>
            </a:r>
            <a:r>
              <a:rPr lang="en-US" dirty="0" smtClean="0">
                <a:solidFill>
                  <a:schemeClr val="tx1"/>
                </a:solidFill>
              </a:rPr>
              <a:t>start</a:t>
            </a:r>
          </a:p>
          <a:p>
            <a:pPr>
              <a:spcBef>
                <a:spcPts val="600"/>
              </a:spcBef>
              <a:spcAft>
                <a:spcPts val="600"/>
              </a:spcAft>
            </a:pPr>
            <a:r>
              <a:rPr lang="en-US" dirty="0" smtClean="0">
                <a:solidFill>
                  <a:schemeClr val="tx1"/>
                </a:solidFill>
              </a:rPr>
              <a:t>Only 3% of FDR providers used a child focused model</a:t>
            </a:r>
          </a:p>
          <a:p>
            <a:pPr>
              <a:spcBef>
                <a:spcPts val="600"/>
              </a:spcBef>
              <a:spcAft>
                <a:spcPts val="600"/>
              </a:spcAft>
            </a:pPr>
            <a:r>
              <a:rPr lang="en-US" dirty="0" smtClean="0">
                <a:solidFill>
                  <a:schemeClr val="tx1"/>
                </a:solidFill>
              </a:rPr>
              <a:t>Variations in practice between providers</a:t>
            </a:r>
          </a:p>
          <a:p>
            <a:pPr>
              <a:spcBef>
                <a:spcPts val="600"/>
              </a:spcBef>
              <a:spcAft>
                <a:spcPts val="600"/>
              </a:spcAft>
            </a:pPr>
            <a:r>
              <a:rPr lang="en-US" dirty="0">
                <a:solidFill>
                  <a:schemeClr val="tx1"/>
                </a:solidFill>
              </a:rPr>
              <a:t>Complex cases need teamwork between professionals – hard to </a:t>
            </a:r>
            <a:r>
              <a:rPr lang="en-US" dirty="0" smtClean="0">
                <a:solidFill>
                  <a:schemeClr val="tx1"/>
                </a:solidFill>
              </a:rPr>
              <a:t>do</a:t>
            </a:r>
          </a:p>
          <a:p>
            <a:pPr>
              <a:spcBef>
                <a:spcPts val="600"/>
              </a:spcBef>
              <a:spcAft>
                <a:spcPts val="600"/>
              </a:spcAft>
            </a:pPr>
            <a:r>
              <a:rPr lang="en-US" dirty="0" smtClean="0">
                <a:solidFill>
                  <a:schemeClr val="tx1"/>
                </a:solidFill>
              </a:rPr>
              <a:t>FDR providers recipients of aggression and complaints that used to be aimed at the Court</a:t>
            </a:r>
          </a:p>
          <a:p>
            <a:pPr>
              <a:spcBef>
                <a:spcPts val="600"/>
              </a:spcBef>
              <a:spcAft>
                <a:spcPts val="600"/>
              </a:spcAft>
            </a:pPr>
            <a:r>
              <a:rPr lang="en-US" dirty="0" smtClean="0">
                <a:solidFill>
                  <a:schemeClr val="tx1"/>
                </a:solidFill>
              </a:rPr>
              <a:t>Agreement </a:t>
            </a:r>
            <a:r>
              <a:rPr lang="en-US" dirty="0">
                <a:solidFill>
                  <a:schemeClr val="tx1"/>
                </a:solidFill>
              </a:rPr>
              <a:t>at FDR is not always a measure of a successful/desirable outcome</a:t>
            </a:r>
          </a:p>
          <a:p>
            <a:pPr>
              <a:spcBef>
                <a:spcPts val="600"/>
              </a:spcBef>
              <a:spcAft>
                <a:spcPts val="600"/>
              </a:spcAft>
            </a:pPr>
            <a:endParaRPr lang="en-US" dirty="0" smtClean="0">
              <a:solidFill>
                <a:schemeClr val="tx1"/>
              </a:solidFill>
            </a:endParaRPr>
          </a:p>
        </p:txBody>
      </p:sp>
      <p:pic>
        <p:nvPicPr>
          <p:cNvPr id="5" name="Picture 4" descr="images.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791103" y="2283573"/>
            <a:ext cx="2927658" cy="2252925"/>
          </a:xfrm>
          <a:prstGeom prst="rect">
            <a:avLst/>
          </a:prstGeom>
        </p:spPr>
      </p:pic>
    </p:spTree>
    <p:extLst>
      <p:ext uri="{BB962C8B-B14F-4D97-AF65-F5344CB8AC3E}">
        <p14:creationId xmlns:p14="http://schemas.microsoft.com/office/powerpoint/2010/main" xmlns="" val="418246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209" y="272553"/>
            <a:ext cx="5656023" cy="1424191"/>
          </a:xfrm>
        </p:spPr>
        <p:txBody>
          <a:bodyPr/>
          <a:lstStyle/>
          <a:p>
            <a:r>
              <a:rPr lang="en-US" b="1" dirty="0" smtClean="0"/>
              <a:t>Courts Balance Bargaining Power</a:t>
            </a:r>
            <a:endParaRPr lang="en-US" sz="2400" b="1" dirty="0"/>
          </a:p>
        </p:txBody>
      </p:sp>
      <p:sp>
        <p:nvSpPr>
          <p:cNvPr id="3" name="Content Placeholder 2"/>
          <p:cNvSpPr>
            <a:spLocks noGrp="1"/>
          </p:cNvSpPr>
          <p:nvPr>
            <p:ph idx="1"/>
          </p:nvPr>
        </p:nvSpPr>
        <p:spPr>
          <a:xfrm>
            <a:off x="3044069" y="1780411"/>
            <a:ext cx="5737856" cy="4615471"/>
          </a:xfrm>
        </p:spPr>
        <p:txBody>
          <a:bodyPr>
            <a:noAutofit/>
          </a:bodyPr>
          <a:lstStyle/>
          <a:p>
            <a:pPr>
              <a:spcAft>
                <a:spcPts val="600"/>
              </a:spcAft>
            </a:pPr>
            <a:r>
              <a:rPr lang="en-US" sz="3200" dirty="0" smtClean="0">
                <a:solidFill>
                  <a:schemeClr val="tx1"/>
                </a:solidFill>
              </a:rPr>
              <a:t>“Parties who were reluctant or unable to use court processes found themselves without the protection of law in mediation”</a:t>
            </a:r>
          </a:p>
          <a:p>
            <a:pPr lvl="1">
              <a:spcAft>
                <a:spcPts val="600"/>
              </a:spcAft>
            </a:pPr>
            <a:r>
              <a:rPr lang="en-US" sz="3000" dirty="0" smtClean="0">
                <a:solidFill>
                  <a:schemeClr val="tx1"/>
                </a:solidFill>
              </a:rPr>
              <a:t>Batagol &amp; Brown </a:t>
            </a:r>
            <a:r>
              <a:rPr lang="en-US" sz="3000" i="1" dirty="0" smtClean="0">
                <a:solidFill>
                  <a:schemeClr val="tx1"/>
                </a:solidFill>
              </a:rPr>
              <a:t>Bargaining in the Shadow of the Law</a:t>
            </a:r>
            <a:r>
              <a:rPr lang="en-US" sz="3000" dirty="0" smtClean="0">
                <a:solidFill>
                  <a:schemeClr val="tx1"/>
                </a:solidFill>
              </a:rPr>
              <a:t> (2011)</a:t>
            </a:r>
            <a:endParaRPr lang="en-US" sz="3000" i="1" dirty="0" smtClean="0">
              <a:solidFill>
                <a:schemeClr val="tx1"/>
              </a:solidFill>
            </a:endParaRPr>
          </a:p>
        </p:txBody>
      </p:sp>
      <p:pic>
        <p:nvPicPr>
          <p:cNvPr id="4" name="Picture 3" descr="David_Goliath_Competition.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6752" y="2886750"/>
            <a:ext cx="2957317" cy="3379791"/>
          </a:xfrm>
          <a:prstGeom prst="rect">
            <a:avLst/>
          </a:prstGeom>
        </p:spPr>
      </p:pic>
      <p:pic>
        <p:nvPicPr>
          <p:cNvPr id="5" name="Picture 4" descr="wage-inequality.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6752" y="592525"/>
            <a:ext cx="2970300" cy="2208438"/>
          </a:xfrm>
          <a:prstGeom prst="rect">
            <a:avLst/>
          </a:prstGeom>
        </p:spPr>
      </p:pic>
    </p:spTree>
    <p:extLst>
      <p:ext uri="{BB962C8B-B14F-4D97-AF65-F5344CB8AC3E}">
        <p14:creationId xmlns:p14="http://schemas.microsoft.com/office/powerpoint/2010/main" xmlns="" val="356558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07" y="834835"/>
            <a:ext cx="4157591" cy="870109"/>
          </a:xfrm>
        </p:spPr>
        <p:txBody>
          <a:bodyPr/>
          <a:lstStyle/>
          <a:p>
            <a:r>
              <a:rPr lang="en-US" b="1" dirty="0" smtClean="0"/>
              <a:t>Durability?</a:t>
            </a:r>
            <a:endParaRPr lang="en-US" sz="2400" b="1" dirty="0"/>
          </a:p>
        </p:txBody>
      </p:sp>
      <p:sp>
        <p:nvSpPr>
          <p:cNvPr id="3" name="Content Placeholder 2"/>
          <p:cNvSpPr>
            <a:spLocks noGrp="1"/>
          </p:cNvSpPr>
          <p:nvPr>
            <p:ph idx="1"/>
          </p:nvPr>
        </p:nvSpPr>
        <p:spPr>
          <a:xfrm>
            <a:off x="190668" y="3398133"/>
            <a:ext cx="8769600" cy="2963081"/>
          </a:xfrm>
        </p:spPr>
        <p:txBody>
          <a:bodyPr anchor="t">
            <a:noAutofit/>
          </a:bodyPr>
          <a:lstStyle/>
          <a:p>
            <a:pPr>
              <a:spcBef>
                <a:spcPts val="600"/>
              </a:spcBef>
            </a:pPr>
            <a:r>
              <a:rPr lang="en-US" sz="3200" dirty="0" smtClean="0">
                <a:solidFill>
                  <a:schemeClr val="tx1"/>
                </a:solidFill>
              </a:rPr>
              <a:t>Trinder &amp; Kellett (2007) (UK </a:t>
            </a:r>
            <a:r>
              <a:rPr lang="en-US" sz="3200" dirty="0" err="1" smtClean="0">
                <a:solidFill>
                  <a:schemeClr val="tx1"/>
                </a:solidFill>
              </a:rPr>
              <a:t>MoJ</a:t>
            </a:r>
            <a:r>
              <a:rPr lang="en-US" sz="3200" dirty="0" smtClean="0">
                <a:solidFill>
                  <a:schemeClr val="tx1"/>
                </a:solidFill>
              </a:rPr>
              <a:t> Report)</a:t>
            </a:r>
          </a:p>
          <a:p>
            <a:pPr lvl="1"/>
            <a:r>
              <a:rPr lang="en-US" sz="3000" dirty="0" smtClean="0">
                <a:solidFill>
                  <a:schemeClr val="tx1"/>
                </a:solidFill>
              </a:rPr>
              <a:t>Two years later = 60% of agreements broken</a:t>
            </a:r>
          </a:p>
          <a:p>
            <a:pPr lvl="1"/>
            <a:r>
              <a:rPr lang="en-US" sz="3000" dirty="0" smtClean="0">
                <a:solidFill>
                  <a:schemeClr val="tx1"/>
                </a:solidFill>
              </a:rPr>
              <a:t>No improvement in the measures of well-being of the children</a:t>
            </a:r>
          </a:p>
        </p:txBody>
      </p:sp>
      <p:pic>
        <p:nvPicPr>
          <p:cNvPr id="4" name="Picture 3" descr="Broken Promises.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4041334" y="552638"/>
            <a:ext cx="4918934" cy="2727914"/>
          </a:xfrm>
          <a:prstGeom prst="rect">
            <a:avLst/>
          </a:prstGeom>
        </p:spPr>
      </p:pic>
    </p:spTree>
    <p:extLst>
      <p:ext uri="{BB962C8B-B14F-4D97-AF65-F5344CB8AC3E}">
        <p14:creationId xmlns:p14="http://schemas.microsoft.com/office/powerpoint/2010/main" xmlns="" val="718842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42958"/>
            <a:ext cx="8042276" cy="873639"/>
          </a:xfrm>
        </p:spPr>
        <p:txBody>
          <a:bodyPr/>
          <a:lstStyle/>
          <a:p>
            <a:r>
              <a:rPr lang="en-US" b="1" dirty="0" smtClean="0"/>
              <a:t>Applications to Court</a:t>
            </a:r>
            <a:endParaRPr lang="en-US" b="1" dirty="0"/>
          </a:p>
        </p:txBody>
      </p:sp>
      <p:pic>
        <p:nvPicPr>
          <p:cNvPr id="4" name="Content Placeholder 3" descr="Untitled.png"/>
          <p:cNvPicPr>
            <a:picLocks noGrp="1" noChangeAspect="1"/>
          </p:cNvPicPr>
          <p:nvPr>
            <p:ph sz="quarter" idx="1"/>
          </p:nvPr>
        </p:nvPicPr>
        <p:blipFill rotWithShape="1">
          <a:blip r:embed="rId2" cstate="email">
            <a:extLst>
              <a:ext uri="{28A0092B-C50C-407E-A947-70E740481C1C}">
                <a14:useLocalDpi xmlns:a14="http://schemas.microsoft.com/office/drawing/2010/main" xmlns="" val="0"/>
              </a:ext>
            </a:extLst>
          </a:blip>
          <a:srcRect/>
          <a:stretch/>
        </p:blipFill>
        <p:spPr>
          <a:xfrm>
            <a:off x="1280583" y="1933779"/>
            <a:ext cx="6496050" cy="3939971"/>
          </a:xfrm>
        </p:spPr>
      </p:pic>
    </p:spTree>
    <p:extLst>
      <p:ext uri="{BB962C8B-B14F-4D97-AF65-F5344CB8AC3E}">
        <p14:creationId xmlns:p14="http://schemas.microsoft.com/office/powerpoint/2010/main" xmlns="" val="2551812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69958"/>
            <a:ext cx="8042276" cy="873639"/>
          </a:xfrm>
        </p:spPr>
        <p:txBody>
          <a:bodyPr/>
          <a:lstStyle/>
          <a:p>
            <a:r>
              <a:rPr lang="en-US" b="1" dirty="0" smtClean="0"/>
              <a:t>Applications to Court</a:t>
            </a:r>
            <a:endParaRPr lang="en-US" b="1" dirty="0"/>
          </a:p>
        </p:txBody>
      </p:sp>
      <p:sp>
        <p:nvSpPr>
          <p:cNvPr id="3" name="Content Placeholder 2"/>
          <p:cNvSpPr>
            <a:spLocks noGrp="1"/>
          </p:cNvSpPr>
          <p:nvPr>
            <p:ph idx="1"/>
          </p:nvPr>
        </p:nvSpPr>
        <p:spPr>
          <a:xfrm>
            <a:off x="549275" y="2182284"/>
            <a:ext cx="3398308" cy="3532716"/>
          </a:xfrm>
        </p:spPr>
        <p:txBody>
          <a:bodyPr/>
          <a:lstStyle/>
          <a:p>
            <a:r>
              <a:rPr lang="en-US" dirty="0" smtClean="0">
                <a:solidFill>
                  <a:schemeClr val="tx1"/>
                </a:solidFill>
              </a:rPr>
              <a:t>22% of cases have taken longer than 17 months</a:t>
            </a:r>
          </a:p>
          <a:p>
            <a:r>
              <a:rPr lang="en-US" dirty="0" smtClean="0">
                <a:solidFill>
                  <a:schemeClr val="tx1"/>
                </a:solidFill>
              </a:rPr>
              <a:t>Only 286 court cases have been referred to FDR since 31 March 2014</a:t>
            </a:r>
            <a:endParaRPr lang="en-US" dirty="0">
              <a:solidFill>
                <a:schemeClr val="tx1"/>
              </a:solidFill>
            </a:endParaRPr>
          </a:p>
        </p:txBody>
      </p:sp>
      <p:pic>
        <p:nvPicPr>
          <p:cNvPr id="5" name="Picture 4" descr="2082431_Numbers-700x450.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947583" y="2182283"/>
            <a:ext cx="4893223" cy="3141133"/>
          </a:xfrm>
          <a:prstGeom prst="rect">
            <a:avLst/>
          </a:prstGeom>
        </p:spPr>
      </p:pic>
    </p:spTree>
    <p:extLst>
      <p:ext uri="{BB962C8B-B14F-4D97-AF65-F5344CB8AC3E}">
        <p14:creationId xmlns:p14="http://schemas.microsoft.com/office/powerpoint/2010/main" xmlns="" val="1797458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5373"/>
            <a:ext cx="8042276" cy="1954710"/>
          </a:xfrm>
        </p:spPr>
        <p:txBody>
          <a:bodyPr/>
          <a:lstStyle/>
          <a:p>
            <a:r>
              <a:rPr lang="en-US" b="1" dirty="0" smtClean="0"/>
              <a:t>Family Court Application Workload Statistics:</a:t>
            </a:r>
            <a:br>
              <a:rPr lang="en-US" b="1" dirty="0" smtClean="0"/>
            </a:br>
            <a:r>
              <a:rPr lang="en-US" b="1" i="1" dirty="0" smtClean="0"/>
              <a:t>Auckland</a:t>
            </a:r>
            <a:endParaRPr lang="en-US" b="1" i="1" dirty="0"/>
          </a:p>
        </p:txBody>
      </p:sp>
      <p:sp>
        <p:nvSpPr>
          <p:cNvPr id="3" name="Content Placeholder 2"/>
          <p:cNvSpPr>
            <a:spLocks noGrp="1"/>
          </p:cNvSpPr>
          <p:nvPr>
            <p:ph sz="quarter" idx="1"/>
          </p:nvPr>
        </p:nvSpPr>
        <p:spPr>
          <a:xfrm>
            <a:off x="3439584" y="2476500"/>
            <a:ext cx="5363634" cy="3909343"/>
          </a:xfrm>
        </p:spPr>
        <p:txBody>
          <a:bodyPr numCol="2" spcCol="360000">
            <a:normAutofit lnSpcReduction="10000"/>
          </a:bodyPr>
          <a:lstStyle/>
          <a:p>
            <a:pPr>
              <a:buFont typeface="Arial"/>
              <a:buChar char="•"/>
            </a:pPr>
            <a:r>
              <a:rPr lang="en-US" b="1" dirty="0" smtClean="0">
                <a:solidFill>
                  <a:schemeClr val="tx1"/>
                </a:solidFill>
              </a:rPr>
              <a:t>New Business</a:t>
            </a:r>
          </a:p>
          <a:p>
            <a:pPr lvl="1">
              <a:buFont typeface="Arial"/>
              <a:buChar char="•"/>
            </a:pPr>
            <a:r>
              <a:rPr lang="en-US" dirty="0" smtClean="0">
                <a:solidFill>
                  <a:schemeClr val="tx1"/>
                </a:solidFill>
              </a:rPr>
              <a:t>2011: 5,181</a:t>
            </a:r>
          </a:p>
          <a:p>
            <a:pPr lvl="1">
              <a:buFont typeface="Arial"/>
              <a:buChar char="•"/>
            </a:pPr>
            <a:r>
              <a:rPr lang="en-US" dirty="0" smtClean="0">
                <a:solidFill>
                  <a:schemeClr val="tx1"/>
                </a:solidFill>
              </a:rPr>
              <a:t>2013: 5,321</a:t>
            </a:r>
          </a:p>
          <a:p>
            <a:pPr lvl="1">
              <a:buFont typeface="Arial"/>
              <a:buChar char="•"/>
            </a:pPr>
            <a:r>
              <a:rPr lang="en-US" dirty="0" smtClean="0">
                <a:solidFill>
                  <a:schemeClr val="tx1"/>
                </a:solidFill>
              </a:rPr>
              <a:t>2015: 3,778</a:t>
            </a:r>
          </a:p>
          <a:p>
            <a:pPr>
              <a:buFont typeface="Arial"/>
              <a:buChar char="•"/>
            </a:pPr>
            <a:r>
              <a:rPr lang="en-US" b="1" dirty="0" smtClean="0">
                <a:solidFill>
                  <a:schemeClr val="tx1"/>
                </a:solidFill>
              </a:rPr>
              <a:t>Disposals</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4,934</a:t>
            </a:r>
            <a:endParaRPr lang="en-US" dirty="0">
              <a:solidFill>
                <a:schemeClr val="tx1"/>
              </a:solidFill>
            </a:endParaRPr>
          </a:p>
          <a:p>
            <a:pPr lvl="1">
              <a:buFont typeface="Arial"/>
              <a:buChar char="•"/>
            </a:pPr>
            <a:r>
              <a:rPr lang="en-US" dirty="0">
                <a:solidFill>
                  <a:schemeClr val="tx1"/>
                </a:solidFill>
              </a:rPr>
              <a:t>2013: </a:t>
            </a:r>
            <a:r>
              <a:rPr lang="en-US" dirty="0" smtClean="0">
                <a:solidFill>
                  <a:schemeClr val="tx1"/>
                </a:solidFill>
              </a:rPr>
              <a:t>5,144</a:t>
            </a:r>
          </a:p>
          <a:p>
            <a:pPr lvl="1">
              <a:buFont typeface="Arial"/>
              <a:buChar char="•"/>
            </a:pPr>
            <a:r>
              <a:rPr lang="en-US" dirty="0" smtClean="0">
                <a:solidFill>
                  <a:schemeClr val="tx1"/>
                </a:solidFill>
              </a:rPr>
              <a:t>2015: 4,313</a:t>
            </a:r>
          </a:p>
          <a:p>
            <a:pPr marL="0" indent="0">
              <a:buNone/>
            </a:pPr>
            <a:endParaRPr lang="en-US" b="1" dirty="0">
              <a:solidFill>
                <a:schemeClr val="tx1"/>
              </a:solidFill>
            </a:endParaRPr>
          </a:p>
          <a:p>
            <a:pPr marL="0" indent="0">
              <a:buNone/>
            </a:pPr>
            <a:endParaRPr lang="en-US" b="1" dirty="0">
              <a:solidFill>
                <a:schemeClr val="tx1"/>
              </a:solidFill>
            </a:endParaRPr>
          </a:p>
          <a:p>
            <a:pPr>
              <a:buFont typeface="Arial"/>
              <a:buChar char="•"/>
            </a:pPr>
            <a:r>
              <a:rPr lang="en-US" b="1" dirty="0" smtClean="0">
                <a:solidFill>
                  <a:schemeClr val="tx1"/>
                </a:solidFill>
              </a:rPr>
              <a:t>Total Active</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2,545</a:t>
            </a:r>
          </a:p>
          <a:p>
            <a:pPr lvl="1">
              <a:buFont typeface="Arial"/>
              <a:buChar char="•"/>
            </a:pPr>
            <a:r>
              <a:rPr lang="en-US" dirty="0" smtClean="0">
                <a:solidFill>
                  <a:schemeClr val="tx1"/>
                </a:solidFill>
              </a:rPr>
              <a:t>2013</a:t>
            </a:r>
            <a:r>
              <a:rPr lang="en-US" dirty="0">
                <a:solidFill>
                  <a:schemeClr val="tx1"/>
                </a:solidFill>
              </a:rPr>
              <a:t>: </a:t>
            </a:r>
            <a:r>
              <a:rPr lang="en-US" dirty="0" smtClean="0">
                <a:solidFill>
                  <a:schemeClr val="tx1"/>
                </a:solidFill>
              </a:rPr>
              <a:t>2,540</a:t>
            </a:r>
            <a:endParaRPr lang="en-US" dirty="0">
              <a:solidFill>
                <a:schemeClr val="tx1"/>
              </a:solidFill>
            </a:endParaRPr>
          </a:p>
          <a:p>
            <a:pPr lvl="1">
              <a:buFont typeface="Arial"/>
              <a:buChar char="•"/>
            </a:pPr>
            <a:r>
              <a:rPr lang="en-US" dirty="0">
                <a:solidFill>
                  <a:schemeClr val="tx1"/>
                </a:solidFill>
              </a:rPr>
              <a:t>2015: </a:t>
            </a:r>
            <a:r>
              <a:rPr lang="en-US" dirty="0" smtClean="0">
                <a:solidFill>
                  <a:schemeClr val="tx1"/>
                </a:solidFill>
              </a:rPr>
              <a:t>2,352</a:t>
            </a:r>
            <a:endParaRPr lang="en-US" dirty="0">
              <a:solidFill>
                <a:schemeClr val="tx1"/>
              </a:solidFill>
            </a:endParaRPr>
          </a:p>
          <a:p>
            <a:pPr lvl="1">
              <a:buFont typeface="Arial"/>
              <a:buChar char="•"/>
            </a:pPr>
            <a:endParaRPr lang="en-US" dirty="0">
              <a:solidFill>
                <a:schemeClr val="tx1"/>
              </a:solidFill>
            </a:endParaRPr>
          </a:p>
          <a:p>
            <a:pPr lvl="1">
              <a:buFont typeface="Arial"/>
              <a:buChar char="•"/>
            </a:pPr>
            <a:endParaRPr lang="en-US" dirty="0" smtClean="0">
              <a:solidFill>
                <a:schemeClr val="tx1"/>
              </a:solidFill>
            </a:endParaRPr>
          </a:p>
        </p:txBody>
      </p:sp>
      <p:pic>
        <p:nvPicPr>
          <p:cNvPr id="5" name="Picture 4" descr="Sky-tower-Auckland-new-zealand.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27024" y="2137833"/>
            <a:ext cx="2751667" cy="4127500"/>
          </a:xfrm>
          <a:prstGeom prst="rect">
            <a:avLst/>
          </a:prstGeom>
        </p:spPr>
      </p:pic>
    </p:spTree>
    <p:extLst>
      <p:ext uri="{BB962C8B-B14F-4D97-AF65-F5344CB8AC3E}">
        <p14:creationId xmlns:p14="http://schemas.microsoft.com/office/powerpoint/2010/main" xmlns="" val="4218090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5373"/>
            <a:ext cx="8042276" cy="1954710"/>
          </a:xfrm>
        </p:spPr>
        <p:txBody>
          <a:bodyPr/>
          <a:lstStyle/>
          <a:p>
            <a:r>
              <a:rPr lang="en-US" b="1" dirty="0" smtClean="0"/>
              <a:t>Family Court Application Workload Statistics:</a:t>
            </a:r>
            <a:br>
              <a:rPr lang="en-US" b="1" dirty="0" smtClean="0"/>
            </a:br>
            <a:r>
              <a:rPr lang="en-US" b="1" i="1" dirty="0" smtClean="0"/>
              <a:t>Manukau</a:t>
            </a:r>
            <a:endParaRPr lang="en-US" b="1" i="1" dirty="0"/>
          </a:p>
        </p:txBody>
      </p:sp>
      <p:sp>
        <p:nvSpPr>
          <p:cNvPr id="3" name="Content Placeholder 2"/>
          <p:cNvSpPr>
            <a:spLocks noGrp="1"/>
          </p:cNvSpPr>
          <p:nvPr>
            <p:ph sz="quarter" idx="1"/>
          </p:nvPr>
        </p:nvSpPr>
        <p:spPr>
          <a:xfrm>
            <a:off x="454025" y="2497667"/>
            <a:ext cx="5363634" cy="3909343"/>
          </a:xfrm>
        </p:spPr>
        <p:txBody>
          <a:bodyPr numCol="2" spcCol="360000">
            <a:normAutofit lnSpcReduction="10000"/>
          </a:bodyPr>
          <a:lstStyle/>
          <a:p>
            <a:pPr>
              <a:buFont typeface="Arial"/>
              <a:buChar char="•"/>
            </a:pPr>
            <a:r>
              <a:rPr lang="en-US" b="1" dirty="0" smtClean="0">
                <a:solidFill>
                  <a:schemeClr val="tx1"/>
                </a:solidFill>
              </a:rPr>
              <a:t>New Business</a:t>
            </a:r>
          </a:p>
          <a:p>
            <a:pPr lvl="1">
              <a:buFont typeface="Arial"/>
              <a:buChar char="•"/>
            </a:pPr>
            <a:r>
              <a:rPr lang="en-US" dirty="0" smtClean="0">
                <a:solidFill>
                  <a:schemeClr val="tx1"/>
                </a:solidFill>
              </a:rPr>
              <a:t>2011: 5,373</a:t>
            </a:r>
          </a:p>
          <a:p>
            <a:pPr lvl="1">
              <a:buFont typeface="Arial"/>
              <a:buChar char="•"/>
            </a:pPr>
            <a:r>
              <a:rPr lang="en-US" dirty="0" smtClean="0">
                <a:solidFill>
                  <a:schemeClr val="tx1"/>
                </a:solidFill>
              </a:rPr>
              <a:t>2013: 4,983</a:t>
            </a:r>
          </a:p>
          <a:p>
            <a:pPr lvl="1">
              <a:buFont typeface="Arial"/>
              <a:buChar char="•"/>
            </a:pPr>
            <a:r>
              <a:rPr lang="en-US" dirty="0" smtClean="0">
                <a:solidFill>
                  <a:schemeClr val="tx1"/>
                </a:solidFill>
              </a:rPr>
              <a:t>2015: 4,701</a:t>
            </a:r>
          </a:p>
          <a:p>
            <a:pPr>
              <a:buFont typeface="Arial"/>
              <a:buChar char="•"/>
            </a:pPr>
            <a:r>
              <a:rPr lang="en-US" b="1" dirty="0" smtClean="0">
                <a:solidFill>
                  <a:schemeClr val="tx1"/>
                </a:solidFill>
              </a:rPr>
              <a:t>Disposals</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4,887</a:t>
            </a:r>
            <a:endParaRPr lang="en-US" dirty="0">
              <a:solidFill>
                <a:schemeClr val="tx1"/>
              </a:solidFill>
            </a:endParaRPr>
          </a:p>
          <a:p>
            <a:pPr lvl="1">
              <a:buFont typeface="Arial"/>
              <a:buChar char="•"/>
            </a:pPr>
            <a:r>
              <a:rPr lang="en-US" dirty="0">
                <a:solidFill>
                  <a:schemeClr val="tx1"/>
                </a:solidFill>
              </a:rPr>
              <a:t>2013: </a:t>
            </a:r>
            <a:r>
              <a:rPr lang="en-US" dirty="0" smtClean="0">
                <a:solidFill>
                  <a:schemeClr val="tx1"/>
                </a:solidFill>
              </a:rPr>
              <a:t>4,759</a:t>
            </a:r>
          </a:p>
          <a:p>
            <a:pPr lvl="1">
              <a:buFont typeface="Arial"/>
              <a:buChar char="•"/>
            </a:pPr>
            <a:r>
              <a:rPr lang="en-US" dirty="0" smtClean="0">
                <a:solidFill>
                  <a:schemeClr val="tx1"/>
                </a:solidFill>
              </a:rPr>
              <a:t>2015: 4,351</a:t>
            </a:r>
          </a:p>
          <a:p>
            <a:pPr marL="0" indent="0">
              <a:buNone/>
            </a:pPr>
            <a:endParaRPr lang="en-US" b="1" dirty="0">
              <a:solidFill>
                <a:schemeClr val="tx1"/>
              </a:solidFill>
            </a:endParaRPr>
          </a:p>
          <a:p>
            <a:pPr marL="0" indent="0">
              <a:buNone/>
            </a:pPr>
            <a:endParaRPr lang="en-US" b="1" dirty="0">
              <a:solidFill>
                <a:schemeClr val="tx1"/>
              </a:solidFill>
            </a:endParaRPr>
          </a:p>
          <a:p>
            <a:pPr>
              <a:buFont typeface="Arial"/>
              <a:buChar char="•"/>
            </a:pPr>
            <a:r>
              <a:rPr lang="en-US" b="1" dirty="0" smtClean="0">
                <a:solidFill>
                  <a:schemeClr val="tx1"/>
                </a:solidFill>
              </a:rPr>
              <a:t>Total Active</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3,256</a:t>
            </a:r>
          </a:p>
          <a:p>
            <a:pPr lvl="1">
              <a:buFont typeface="Arial"/>
              <a:buChar char="•"/>
            </a:pPr>
            <a:r>
              <a:rPr lang="en-US" dirty="0" smtClean="0">
                <a:solidFill>
                  <a:schemeClr val="tx1"/>
                </a:solidFill>
              </a:rPr>
              <a:t>2013</a:t>
            </a:r>
            <a:r>
              <a:rPr lang="en-US" dirty="0">
                <a:solidFill>
                  <a:schemeClr val="tx1"/>
                </a:solidFill>
              </a:rPr>
              <a:t>: </a:t>
            </a:r>
            <a:r>
              <a:rPr lang="en-US" dirty="0" smtClean="0">
                <a:solidFill>
                  <a:schemeClr val="tx1"/>
                </a:solidFill>
              </a:rPr>
              <a:t>2,565</a:t>
            </a:r>
            <a:endParaRPr lang="en-US" dirty="0">
              <a:solidFill>
                <a:schemeClr val="tx1"/>
              </a:solidFill>
            </a:endParaRPr>
          </a:p>
          <a:p>
            <a:pPr lvl="1">
              <a:buFont typeface="Arial"/>
              <a:buChar char="•"/>
            </a:pPr>
            <a:r>
              <a:rPr lang="en-US" dirty="0">
                <a:solidFill>
                  <a:schemeClr val="tx1"/>
                </a:solidFill>
              </a:rPr>
              <a:t>2015: </a:t>
            </a:r>
            <a:r>
              <a:rPr lang="en-US" dirty="0" smtClean="0">
                <a:solidFill>
                  <a:schemeClr val="tx1"/>
                </a:solidFill>
              </a:rPr>
              <a:t>2,650</a:t>
            </a:r>
            <a:endParaRPr lang="en-US" dirty="0">
              <a:solidFill>
                <a:schemeClr val="tx1"/>
              </a:solidFill>
            </a:endParaRPr>
          </a:p>
          <a:p>
            <a:pPr lvl="1">
              <a:buFont typeface="Arial"/>
              <a:buChar char="•"/>
            </a:pPr>
            <a:endParaRPr lang="en-US" dirty="0">
              <a:solidFill>
                <a:schemeClr val="tx1"/>
              </a:solidFill>
            </a:endParaRPr>
          </a:p>
          <a:p>
            <a:pPr lvl="1">
              <a:buFont typeface="Arial"/>
              <a:buChar char="•"/>
            </a:pPr>
            <a:endParaRPr lang="en-US" dirty="0" smtClean="0">
              <a:solidFill>
                <a:schemeClr val="tx1"/>
              </a:solidFill>
            </a:endParaRPr>
          </a:p>
        </p:txBody>
      </p:sp>
      <p:pic>
        <p:nvPicPr>
          <p:cNvPr id="4" name="Picture 3" descr="Manakau_2010_027.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6036027" y="2360083"/>
            <a:ext cx="2935112" cy="3665927"/>
          </a:xfrm>
          <a:prstGeom prst="rect">
            <a:avLst/>
          </a:prstGeom>
        </p:spPr>
      </p:pic>
    </p:spTree>
    <p:extLst>
      <p:ext uri="{BB962C8B-B14F-4D97-AF65-F5344CB8AC3E}">
        <p14:creationId xmlns:p14="http://schemas.microsoft.com/office/powerpoint/2010/main" xmlns="" val="4093868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5373"/>
            <a:ext cx="8042276" cy="1954710"/>
          </a:xfrm>
        </p:spPr>
        <p:txBody>
          <a:bodyPr/>
          <a:lstStyle/>
          <a:p>
            <a:r>
              <a:rPr lang="en-US" b="1" dirty="0" smtClean="0"/>
              <a:t>Family Court Application Workload Statistics:</a:t>
            </a:r>
            <a:br>
              <a:rPr lang="en-US" b="1" dirty="0" smtClean="0"/>
            </a:br>
            <a:r>
              <a:rPr lang="en-US" b="1" i="1" dirty="0" smtClean="0"/>
              <a:t>North Shore</a:t>
            </a:r>
            <a:endParaRPr lang="en-US" b="1" i="1" dirty="0"/>
          </a:p>
        </p:txBody>
      </p:sp>
      <p:sp>
        <p:nvSpPr>
          <p:cNvPr id="3" name="Content Placeholder 2"/>
          <p:cNvSpPr>
            <a:spLocks noGrp="1"/>
          </p:cNvSpPr>
          <p:nvPr>
            <p:ph sz="quarter" idx="1"/>
          </p:nvPr>
        </p:nvSpPr>
        <p:spPr>
          <a:xfrm>
            <a:off x="3439584" y="2476500"/>
            <a:ext cx="5363634" cy="3909343"/>
          </a:xfrm>
        </p:spPr>
        <p:txBody>
          <a:bodyPr numCol="2" spcCol="360000">
            <a:normAutofit lnSpcReduction="10000"/>
          </a:bodyPr>
          <a:lstStyle/>
          <a:p>
            <a:pPr>
              <a:buFont typeface="Arial"/>
              <a:buChar char="•"/>
            </a:pPr>
            <a:r>
              <a:rPr lang="en-US" b="1" dirty="0" smtClean="0">
                <a:solidFill>
                  <a:schemeClr val="tx1"/>
                </a:solidFill>
              </a:rPr>
              <a:t>New Business</a:t>
            </a:r>
          </a:p>
          <a:p>
            <a:pPr lvl="1">
              <a:buFont typeface="Arial"/>
              <a:buChar char="•"/>
            </a:pPr>
            <a:r>
              <a:rPr lang="en-US" dirty="0" smtClean="0">
                <a:solidFill>
                  <a:schemeClr val="tx1"/>
                </a:solidFill>
              </a:rPr>
              <a:t>2011: 3,220</a:t>
            </a:r>
          </a:p>
          <a:p>
            <a:pPr lvl="1">
              <a:buFont typeface="Arial"/>
              <a:buChar char="•"/>
            </a:pPr>
            <a:r>
              <a:rPr lang="en-US" dirty="0" smtClean="0">
                <a:solidFill>
                  <a:schemeClr val="tx1"/>
                </a:solidFill>
              </a:rPr>
              <a:t>2013: 2,927</a:t>
            </a:r>
          </a:p>
          <a:p>
            <a:pPr lvl="1">
              <a:buFont typeface="Arial"/>
              <a:buChar char="•"/>
            </a:pPr>
            <a:r>
              <a:rPr lang="en-US" dirty="0" smtClean="0">
                <a:solidFill>
                  <a:schemeClr val="tx1"/>
                </a:solidFill>
              </a:rPr>
              <a:t>2015: 2,146</a:t>
            </a:r>
          </a:p>
          <a:p>
            <a:pPr>
              <a:buFont typeface="Arial"/>
              <a:buChar char="•"/>
            </a:pPr>
            <a:r>
              <a:rPr lang="en-US" b="1" dirty="0" smtClean="0">
                <a:solidFill>
                  <a:schemeClr val="tx1"/>
                </a:solidFill>
              </a:rPr>
              <a:t>Disposals</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3,208</a:t>
            </a:r>
            <a:endParaRPr lang="en-US" dirty="0">
              <a:solidFill>
                <a:schemeClr val="tx1"/>
              </a:solidFill>
            </a:endParaRPr>
          </a:p>
          <a:p>
            <a:pPr lvl="1">
              <a:buFont typeface="Arial"/>
              <a:buChar char="•"/>
            </a:pPr>
            <a:r>
              <a:rPr lang="en-US" dirty="0">
                <a:solidFill>
                  <a:schemeClr val="tx1"/>
                </a:solidFill>
              </a:rPr>
              <a:t>2013: </a:t>
            </a:r>
            <a:r>
              <a:rPr lang="en-US" dirty="0" smtClean="0">
                <a:solidFill>
                  <a:schemeClr val="tx1"/>
                </a:solidFill>
              </a:rPr>
              <a:t>2,735</a:t>
            </a:r>
          </a:p>
          <a:p>
            <a:pPr lvl="1">
              <a:buFont typeface="Arial"/>
              <a:buChar char="•"/>
            </a:pPr>
            <a:r>
              <a:rPr lang="en-US" dirty="0" smtClean="0">
                <a:solidFill>
                  <a:schemeClr val="tx1"/>
                </a:solidFill>
              </a:rPr>
              <a:t>2015: 2,125</a:t>
            </a:r>
          </a:p>
          <a:p>
            <a:pPr marL="0" indent="0">
              <a:buNone/>
            </a:pPr>
            <a:endParaRPr lang="en-US" b="1" dirty="0">
              <a:solidFill>
                <a:schemeClr val="tx1"/>
              </a:solidFill>
            </a:endParaRPr>
          </a:p>
          <a:p>
            <a:pPr marL="0" indent="0">
              <a:buNone/>
            </a:pPr>
            <a:endParaRPr lang="en-US" b="1" dirty="0">
              <a:solidFill>
                <a:schemeClr val="tx1"/>
              </a:solidFill>
            </a:endParaRPr>
          </a:p>
          <a:p>
            <a:pPr>
              <a:buFont typeface="Arial"/>
              <a:buChar char="•"/>
            </a:pPr>
            <a:r>
              <a:rPr lang="en-US" b="1" dirty="0" smtClean="0">
                <a:solidFill>
                  <a:schemeClr val="tx1"/>
                </a:solidFill>
              </a:rPr>
              <a:t>Total Active</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1,415</a:t>
            </a:r>
          </a:p>
          <a:p>
            <a:pPr lvl="1">
              <a:buFont typeface="Arial"/>
              <a:buChar char="•"/>
            </a:pPr>
            <a:r>
              <a:rPr lang="en-US" dirty="0" smtClean="0">
                <a:solidFill>
                  <a:schemeClr val="tx1"/>
                </a:solidFill>
              </a:rPr>
              <a:t>2013</a:t>
            </a:r>
            <a:r>
              <a:rPr lang="en-US" dirty="0">
                <a:solidFill>
                  <a:schemeClr val="tx1"/>
                </a:solidFill>
              </a:rPr>
              <a:t>: </a:t>
            </a:r>
            <a:r>
              <a:rPr lang="en-US" dirty="0" smtClean="0">
                <a:solidFill>
                  <a:schemeClr val="tx1"/>
                </a:solidFill>
              </a:rPr>
              <a:t>1,385</a:t>
            </a:r>
            <a:endParaRPr lang="en-US" dirty="0">
              <a:solidFill>
                <a:schemeClr val="tx1"/>
              </a:solidFill>
            </a:endParaRPr>
          </a:p>
          <a:p>
            <a:pPr lvl="1">
              <a:buFont typeface="Arial"/>
              <a:buChar char="•"/>
            </a:pPr>
            <a:r>
              <a:rPr lang="en-US" dirty="0">
                <a:solidFill>
                  <a:schemeClr val="tx1"/>
                </a:solidFill>
              </a:rPr>
              <a:t>2015: </a:t>
            </a:r>
            <a:r>
              <a:rPr lang="en-US" dirty="0" smtClean="0">
                <a:solidFill>
                  <a:schemeClr val="tx1"/>
                </a:solidFill>
              </a:rPr>
              <a:t>1,173</a:t>
            </a:r>
            <a:endParaRPr lang="en-US" dirty="0">
              <a:solidFill>
                <a:schemeClr val="tx1"/>
              </a:solidFill>
            </a:endParaRPr>
          </a:p>
          <a:p>
            <a:pPr lvl="1">
              <a:buFont typeface="Arial"/>
              <a:buChar char="•"/>
            </a:pPr>
            <a:endParaRPr lang="en-US" dirty="0">
              <a:solidFill>
                <a:schemeClr val="tx1"/>
              </a:solidFill>
            </a:endParaRPr>
          </a:p>
          <a:p>
            <a:pPr lvl="1">
              <a:buFont typeface="Arial"/>
              <a:buChar char="•"/>
            </a:pPr>
            <a:endParaRPr lang="en-US" dirty="0" smtClean="0">
              <a:solidFill>
                <a:schemeClr val="tx1"/>
              </a:solidFill>
            </a:endParaRPr>
          </a:p>
        </p:txBody>
      </p:sp>
      <p:pic>
        <p:nvPicPr>
          <p:cNvPr id="6" name="Picture 5" descr="2000005-lo.gif"/>
          <p:cNvPicPr>
            <a:picLocks noChangeAspect="1"/>
          </p:cNvPicPr>
          <p:nvPr/>
        </p:nvPicPr>
        <p:blipFill rotWithShape="1">
          <a:blip r:embed="rId2" cstate="email">
            <a:extLst>
              <a:ext uri="{28A0092B-C50C-407E-A947-70E740481C1C}">
                <a14:useLocalDpi xmlns:a14="http://schemas.microsoft.com/office/drawing/2010/main" xmlns="" val="0"/>
              </a:ext>
            </a:extLst>
          </a:blip>
          <a:srcRect l="10569" r="17379"/>
          <a:stretch/>
        </p:blipFill>
        <p:spPr>
          <a:xfrm>
            <a:off x="326673" y="2635250"/>
            <a:ext cx="3028243" cy="3073399"/>
          </a:xfrm>
          <a:prstGeom prst="rect">
            <a:avLst/>
          </a:prstGeom>
        </p:spPr>
      </p:pic>
    </p:spTree>
    <p:extLst>
      <p:ext uri="{BB962C8B-B14F-4D97-AF65-F5344CB8AC3E}">
        <p14:creationId xmlns:p14="http://schemas.microsoft.com/office/powerpoint/2010/main" xmlns="" val="2872474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5373"/>
            <a:ext cx="8042276" cy="1954710"/>
          </a:xfrm>
        </p:spPr>
        <p:txBody>
          <a:bodyPr/>
          <a:lstStyle/>
          <a:p>
            <a:r>
              <a:rPr lang="en-US" b="1" dirty="0" smtClean="0"/>
              <a:t>Family Court Application Workload Statistics:</a:t>
            </a:r>
            <a:br>
              <a:rPr lang="en-US" b="1" dirty="0" smtClean="0"/>
            </a:br>
            <a:r>
              <a:rPr lang="en-US" b="1" i="1" dirty="0" smtClean="0"/>
              <a:t>Hamilton</a:t>
            </a:r>
            <a:endParaRPr lang="en-US" b="1" i="1" dirty="0"/>
          </a:p>
        </p:txBody>
      </p:sp>
      <p:sp>
        <p:nvSpPr>
          <p:cNvPr id="3" name="Content Placeholder 2"/>
          <p:cNvSpPr>
            <a:spLocks noGrp="1"/>
          </p:cNvSpPr>
          <p:nvPr>
            <p:ph sz="quarter" idx="1"/>
          </p:nvPr>
        </p:nvSpPr>
        <p:spPr>
          <a:xfrm>
            <a:off x="454025" y="2497667"/>
            <a:ext cx="5363634" cy="3909343"/>
          </a:xfrm>
        </p:spPr>
        <p:txBody>
          <a:bodyPr numCol="2" spcCol="360000">
            <a:normAutofit lnSpcReduction="10000"/>
          </a:bodyPr>
          <a:lstStyle/>
          <a:p>
            <a:pPr>
              <a:buFont typeface="Arial"/>
              <a:buChar char="•"/>
            </a:pPr>
            <a:r>
              <a:rPr lang="en-US" b="1" dirty="0" smtClean="0">
                <a:solidFill>
                  <a:schemeClr val="tx1"/>
                </a:solidFill>
              </a:rPr>
              <a:t>New Business</a:t>
            </a:r>
          </a:p>
          <a:p>
            <a:pPr lvl="1">
              <a:buFont typeface="Arial"/>
              <a:buChar char="•"/>
            </a:pPr>
            <a:r>
              <a:rPr lang="en-US" dirty="0" smtClean="0">
                <a:solidFill>
                  <a:schemeClr val="tx1"/>
                </a:solidFill>
              </a:rPr>
              <a:t>2011: 3,582</a:t>
            </a:r>
          </a:p>
          <a:p>
            <a:pPr lvl="1">
              <a:buFont typeface="Arial"/>
              <a:buChar char="•"/>
            </a:pPr>
            <a:r>
              <a:rPr lang="en-US" dirty="0" smtClean="0">
                <a:solidFill>
                  <a:schemeClr val="tx1"/>
                </a:solidFill>
              </a:rPr>
              <a:t>2013: 3,504</a:t>
            </a:r>
          </a:p>
          <a:p>
            <a:pPr lvl="1">
              <a:buFont typeface="Arial"/>
              <a:buChar char="•"/>
            </a:pPr>
            <a:r>
              <a:rPr lang="en-US" dirty="0" smtClean="0">
                <a:solidFill>
                  <a:schemeClr val="tx1"/>
                </a:solidFill>
              </a:rPr>
              <a:t>2015: 2,811</a:t>
            </a:r>
          </a:p>
          <a:p>
            <a:pPr>
              <a:buFont typeface="Arial"/>
              <a:buChar char="•"/>
            </a:pPr>
            <a:r>
              <a:rPr lang="en-US" b="1" dirty="0" smtClean="0">
                <a:solidFill>
                  <a:schemeClr val="tx1"/>
                </a:solidFill>
              </a:rPr>
              <a:t>Disposals</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3,584</a:t>
            </a:r>
            <a:endParaRPr lang="en-US" dirty="0">
              <a:solidFill>
                <a:schemeClr val="tx1"/>
              </a:solidFill>
            </a:endParaRPr>
          </a:p>
          <a:p>
            <a:pPr lvl="1">
              <a:buFont typeface="Arial"/>
              <a:buChar char="•"/>
            </a:pPr>
            <a:r>
              <a:rPr lang="en-US" dirty="0">
                <a:solidFill>
                  <a:schemeClr val="tx1"/>
                </a:solidFill>
              </a:rPr>
              <a:t>2013: </a:t>
            </a:r>
            <a:r>
              <a:rPr lang="en-US" dirty="0" smtClean="0">
                <a:solidFill>
                  <a:schemeClr val="tx1"/>
                </a:solidFill>
              </a:rPr>
              <a:t>3,376</a:t>
            </a:r>
          </a:p>
          <a:p>
            <a:pPr lvl="1">
              <a:buFont typeface="Arial"/>
              <a:buChar char="•"/>
            </a:pPr>
            <a:r>
              <a:rPr lang="en-US" dirty="0" smtClean="0">
                <a:solidFill>
                  <a:schemeClr val="tx1"/>
                </a:solidFill>
              </a:rPr>
              <a:t>2015: 2,997</a:t>
            </a:r>
          </a:p>
          <a:p>
            <a:pPr marL="0" indent="0">
              <a:buNone/>
            </a:pPr>
            <a:endParaRPr lang="en-US" b="1" dirty="0">
              <a:solidFill>
                <a:schemeClr val="tx1"/>
              </a:solidFill>
            </a:endParaRPr>
          </a:p>
          <a:p>
            <a:pPr marL="0" indent="0">
              <a:buNone/>
            </a:pPr>
            <a:endParaRPr lang="en-US" b="1" dirty="0">
              <a:solidFill>
                <a:schemeClr val="tx1"/>
              </a:solidFill>
            </a:endParaRPr>
          </a:p>
          <a:p>
            <a:pPr>
              <a:buFont typeface="Arial"/>
              <a:buChar char="•"/>
            </a:pPr>
            <a:r>
              <a:rPr lang="en-US" b="1" dirty="0" smtClean="0">
                <a:solidFill>
                  <a:schemeClr val="tx1"/>
                </a:solidFill>
              </a:rPr>
              <a:t>Total Active</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1,639</a:t>
            </a:r>
          </a:p>
          <a:p>
            <a:pPr lvl="1">
              <a:buFont typeface="Arial"/>
              <a:buChar char="•"/>
            </a:pPr>
            <a:r>
              <a:rPr lang="en-US" dirty="0" smtClean="0">
                <a:solidFill>
                  <a:schemeClr val="tx1"/>
                </a:solidFill>
              </a:rPr>
              <a:t>2013</a:t>
            </a:r>
            <a:r>
              <a:rPr lang="en-US" dirty="0">
                <a:solidFill>
                  <a:schemeClr val="tx1"/>
                </a:solidFill>
              </a:rPr>
              <a:t>: </a:t>
            </a:r>
            <a:r>
              <a:rPr lang="en-US" dirty="0" smtClean="0">
                <a:solidFill>
                  <a:schemeClr val="tx1"/>
                </a:solidFill>
              </a:rPr>
              <a:t>1,369</a:t>
            </a:r>
            <a:endParaRPr lang="en-US" dirty="0">
              <a:solidFill>
                <a:schemeClr val="tx1"/>
              </a:solidFill>
            </a:endParaRPr>
          </a:p>
          <a:p>
            <a:pPr lvl="1">
              <a:buFont typeface="Arial"/>
              <a:buChar char="•"/>
            </a:pPr>
            <a:r>
              <a:rPr lang="en-US" dirty="0">
                <a:solidFill>
                  <a:schemeClr val="tx1"/>
                </a:solidFill>
              </a:rPr>
              <a:t>2015: </a:t>
            </a:r>
            <a:r>
              <a:rPr lang="en-US" dirty="0" smtClean="0">
                <a:solidFill>
                  <a:schemeClr val="tx1"/>
                </a:solidFill>
              </a:rPr>
              <a:t>1,262</a:t>
            </a:r>
            <a:endParaRPr lang="en-US" dirty="0">
              <a:solidFill>
                <a:schemeClr val="tx1"/>
              </a:solidFill>
            </a:endParaRPr>
          </a:p>
          <a:p>
            <a:pPr lvl="1">
              <a:buFont typeface="Arial"/>
              <a:buChar char="•"/>
            </a:pPr>
            <a:endParaRPr lang="en-US" dirty="0">
              <a:solidFill>
                <a:schemeClr val="tx1"/>
              </a:solidFill>
            </a:endParaRPr>
          </a:p>
          <a:p>
            <a:pPr lvl="1">
              <a:buFont typeface="Arial"/>
              <a:buChar char="•"/>
            </a:pPr>
            <a:endParaRPr lang="en-US" dirty="0" smtClean="0">
              <a:solidFill>
                <a:schemeClr val="tx1"/>
              </a:solidFill>
            </a:endParaRPr>
          </a:p>
        </p:txBody>
      </p:sp>
      <p:pic>
        <p:nvPicPr>
          <p:cNvPr id="5" name="Picture 4" descr="february-pictures-061.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5958417" y="2621823"/>
            <a:ext cx="2878667" cy="3505927"/>
          </a:xfrm>
          <a:prstGeom prst="rect">
            <a:avLst/>
          </a:prstGeom>
        </p:spPr>
      </p:pic>
    </p:spTree>
    <p:extLst>
      <p:ext uri="{BB962C8B-B14F-4D97-AF65-F5344CB8AC3E}">
        <p14:creationId xmlns:p14="http://schemas.microsoft.com/office/powerpoint/2010/main" xmlns="" val="1225040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5373"/>
            <a:ext cx="8042276" cy="1954710"/>
          </a:xfrm>
        </p:spPr>
        <p:txBody>
          <a:bodyPr/>
          <a:lstStyle/>
          <a:p>
            <a:r>
              <a:rPr lang="en-US" b="1" dirty="0" smtClean="0"/>
              <a:t>Family Court Application Workload Statistics:</a:t>
            </a:r>
            <a:br>
              <a:rPr lang="en-US" b="1" dirty="0" smtClean="0"/>
            </a:br>
            <a:r>
              <a:rPr lang="en-US" b="1" i="1" dirty="0" smtClean="0"/>
              <a:t>Napier</a:t>
            </a:r>
            <a:endParaRPr lang="en-US" b="1" i="1" dirty="0"/>
          </a:p>
        </p:txBody>
      </p:sp>
      <p:sp>
        <p:nvSpPr>
          <p:cNvPr id="3" name="Content Placeholder 2"/>
          <p:cNvSpPr>
            <a:spLocks noGrp="1"/>
          </p:cNvSpPr>
          <p:nvPr>
            <p:ph sz="quarter" idx="1"/>
          </p:nvPr>
        </p:nvSpPr>
        <p:spPr>
          <a:xfrm>
            <a:off x="3439584" y="2476500"/>
            <a:ext cx="5363634" cy="3909343"/>
          </a:xfrm>
        </p:spPr>
        <p:txBody>
          <a:bodyPr numCol="2" spcCol="360000">
            <a:normAutofit lnSpcReduction="10000"/>
          </a:bodyPr>
          <a:lstStyle/>
          <a:p>
            <a:pPr>
              <a:buFont typeface="Arial"/>
              <a:buChar char="•"/>
            </a:pPr>
            <a:r>
              <a:rPr lang="en-US" b="1" dirty="0" smtClean="0">
                <a:solidFill>
                  <a:schemeClr val="tx1"/>
                </a:solidFill>
              </a:rPr>
              <a:t>New Business</a:t>
            </a:r>
          </a:p>
          <a:p>
            <a:pPr lvl="1">
              <a:buFont typeface="Arial"/>
              <a:buChar char="•"/>
            </a:pPr>
            <a:r>
              <a:rPr lang="en-US" dirty="0" smtClean="0">
                <a:solidFill>
                  <a:schemeClr val="tx1"/>
                </a:solidFill>
              </a:rPr>
              <a:t>2011: 1,414</a:t>
            </a:r>
          </a:p>
          <a:p>
            <a:pPr lvl="1">
              <a:buFont typeface="Arial"/>
              <a:buChar char="•"/>
            </a:pPr>
            <a:r>
              <a:rPr lang="en-US" dirty="0" smtClean="0">
                <a:solidFill>
                  <a:schemeClr val="tx1"/>
                </a:solidFill>
              </a:rPr>
              <a:t>2013: 1,122</a:t>
            </a:r>
          </a:p>
          <a:p>
            <a:pPr lvl="1">
              <a:buFont typeface="Arial"/>
              <a:buChar char="•"/>
            </a:pPr>
            <a:r>
              <a:rPr lang="en-US" dirty="0" smtClean="0">
                <a:solidFill>
                  <a:schemeClr val="tx1"/>
                </a:solidFill>
              </a:rPr>
              <a:t>2015: 911</a:t>
            </a:r>
          </a:p>
          <a:p>
            <a:pPr>
              <a:buFont typeface="Arial"/>
              <a:buChar char="•"/>
            </a:pPr>
            <a:r>
              <a:rPr lang="en-US" b="1" dirty="0" smtClean="0">
                <a:solidFill>
                  <a:schemeClr val="tx1"/>
                </a:solidFill>
              </a:rPr>
              <a:t>Disposals</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1,401</a:t>
            </a:r>
            <a:endParaRPr lang="en-US" dirty="0">
              <a:solidFill>
                <a:schemeClr val="tx1"/>
              </a:solidFill>
            </a:endParaRPr>
          </a:p>
          <a:p>
            <a:pPr lvl="1">
              <a:buFont typeface="Arial"/>
              <a:buChar char="•"/>
            </a:pPr>
            <a:r>
              <a:rPr lang="en-US" dirty="0">
                <a:solidFill>
                  <a:schemeClr val="tx1"/>
                </a:solidFill>
              </a:rPr>
              <a:t>2013: </a:t>
            </a:r>
            <a:r>
              <a:rPr lang="en-US" dirty="0" smtClean="0">
                <a:solidFill>
                  <a:schemeClr val="tx1"/>
                </a:solidFill>
              </a:rPr>
              <a:t>1,221</a:t>
            </a:r>
          </a:p>
          <a:p>
            <a:pPr lvl="1">
              <a:buFont typeface="Arial"/>
              <a:buChar char="•"/>
            </a:pPr>
            <a:r>
              <a:rPr lang="en-US" dirty="0" smtClean="0">
                <a:solidFill>
                  <a:schemeClr val="tx1"/>
                </a:solidFill>
              </a:rPr>
              <a:t>2015: 998</a:t>
            </a:r>
          </a:p>
          <a:p>
            <a:pPr marL="0" indent="0">
              <a:buNone/>
            </a:pPr>
            <a:endParaRPr lang="en-US" b="1" dirty="0">
              <a:solidFill>
                <a:schemeClr val="tx1"/>
              </a:solidFill>
            </a:endParaRPr>
          </a:p>
          <a:p>
            <a:pPr marL="0" indent="0">
              <a:buNone/>
            </a:pPr>
            <a:endParaRPr lang="en-US" b="1" dirty="0">
              <a:solidFill>
                <a:schemeClr val="tx1"/>
              </a:solidFill>
            </a:endParaRPr>
          </a:p>
          <a:p>
            <a:pPr>
              <a:buFont typeface="Arial"/>
              <a:buChar char="•"/>
            </a:pPr>
            <a:r>
              <a:rPr lang="en-US" b="1" dirty="0" smtClean="0">
                <a:solidFill>
                  <a:schemeClr val="tx1"/>
                </a:solidFill>
              </a:rPr>
              <a:t>Total Active</a:t>
            </a:r>
            <a:endParaRPr lang="en-US" b="1" dirty="0">
              <a:solidFill>
                <a:schemeClr val="tx1"/>
              </a:solidFill>
            </a:endParaRPr>
          </a:p>
          <a:p>
            <a:pPr lvl="1">
              <a:buFont typeface="Arial"/>
              <a:buChar char="•"/>
            </a:pPr>
            <a:r>
              <a:rPr lang="en-US" dirty="0">
                <a:solidFill>
                  <a:schemeClr val="tx1"/>
                </a:solidFill>
              </a:rPr>
              <a:t>2011</a:t>
            </a:r>
            <a:r>
              <a:rPr lang="en-US" dirty="0" smtClean="0">
                <a:solidFill>
                  <a:schemeClr val="tx1"/>
                </a:solidFill>
              </a:rPr>
              <a:t>: 507</a:t>
            </a:r>
          </a:p>
          <a:p>
            <a:pPr lvl="1">
              <a:buFont typeface="Arial"/>
              <a:buChar char="•"/>
            </a:pPr>
            <a:r>
              <a:rPr lang="en-US" dirty="0" smtClean="0">
                <a:solidFill>
                  <a:schemeClr val="tx1"/>
                </a:solidFill>
              </a:rPr>
              <a:t>2013</a:t>
            </a:r>
            <a:r>
              <a:rPr lang="en-US" dirty="0">
                <a:solidFill>
                  <a:schemeClr val="tx1"/>
                </a:solidFill>
              </a:rPr>
              <a:t>: </a:t>
            </a:r>
            <a:r>
              <a:rPr lang="en-US" dirty="0" smtClean="0">
                <a:solidFill>
                  <a:schemeClr val="tx1"/>
                </a:solidFill>
              </a:rPr>
              <a:t>489</a:t>
            </a:r>
            <a:endParaRPr lang="en-US" dirty="0">
              <a:solidFill>
                <a:schemeClr val="tx1"/>
              </a:solidFill>
            </a:endParaRPr>
          </a:p>
          <a:p>
            <a:pPr lvl="1">
              <a:buFont typeface="Arial"/>
              <a:buChar char="•"/>
            </a:pPr>
            <a:r>
              <a:rPr lang="en-US" dirty="0">
                <a:solidFill>
                  <a:schemeClr val="tx1"/>
                </a:solidFill>
              </a:rPr>
              <a:t>2015: </a:t>
            </a:r>
            <a:r>
              <a:rPr lang="en-US" dirty="0" smtClean="0">
                <a:solidFill>
                  <a:schemeClr val="tx1"/>
                </a:solidFill>
              </a:rPr>
              <a:t>386</a:t>
            </a:r>
            <a:endParaRPr lang="en-US" dirty="0">
              <a:solidFill>
                <a:schemeClr val="tx1"/>
              </a:solidFill>
            </a:endParaRPr>
          </a:p>
          <a:p>
            <a:pPr lvl="1">
              <a:buFont typeface="Arial"/>
              <a:buChar char="•"/>
            </a:pPr>
            <a:endParaRPr lang="en-US" dirty="0">
              <a:solidFill>
                <a:schemeClr val="tx1"/>
              </a:solidFill>
            </a:endParaRPr>
          </a:p>
          <a:p>
            <a:pPr lvl="1">
              <a:buFont typeface="Arial"/>
              <a:buChar char="•"/>
            </a:pPr>
            <a:endParaRPr lang="en-US" dirty="0" smtClean="0">
              <a:solidFill>
                <a:schemeClr val="tx1"/>
              </a:solidFill>
            </a:endParaRPr>
          </a:p>
        </p:txBody>
      </p:sp>
      <p:pic>
        <p:nvPicPr>
          <p:cNvPr id="5" name="Picture 4" descr="54e761886450ad091fd9d4e9_1-napier-nz-cr-art-deco-trust.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64608" y="1991528"/>
            <a:ext cx="2861472" cy="4288482"/>
          </a:xfrm>
          <a:prstGeom prst="rect">
            <a:avLst/>
          </a:prstGeom>
        </p:spPr>
      </p:pic>
    </p:spTree>
    <p:extLst>
      <p:ext uri="{BB962C8B-B14F-4D97-AF65-F5344CB8AC3E}">
        <p14:creationId xmlns:p14="http://schemas.microsoft.com/office/powerpoint/2010/main" xmlns="" val="3468155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326" y="1178704"/>
            <a:ext cx="3948317" cy="843500"/>
          </a:xfrm>
        </p:spPr>
        <p:txBody>
          <a:bodyPr/>
          <a:lstStyle/>
          <a:p>
            <a:r>
              <a:rPr lang="en-US" b="1" dirty="0" smtClean="0"/>
              <a:t>Why?</a:t>
            </a:r>
            <a:endParaRPr lang="en-US" b="1" dirty="0"/>
          </a:p>
        </p:txBody>
      </p:sp>
      <p:sp>
        <p:nvSpPr>
          <p:cNvPr id="3" name="Content Placeholder 2"/>
          <p:cNvSpPr>
            <a:spLocks noGrp="1"/>
          </p:cNvSpPr>
          <p:nvPr>
            <p:ph idx="1"/>
          </p:nvPr>
        </p:nvSpPr>
        <p:spPr>
          <a:xfrm>
            <a:off x="319809" y="582369"/>
            <a:ext cx="4045038" cy="5930474"/>
          </a:xfrm>
        </p:spPr>
        <p:txBody>
          <a:bodyPr>
            <a:noAutofit/>
          </a:bodyPr>
          <a:lstStyle/>
          <a:p>
            <a:pPr marL="0" indent="0" algn="ctr">
              <a:spcBef>
                <a:spcPts val="600"/>
              </a:spcBef>
              <a:spcAft>
                <a:spcPts val="600"/>
              </a:spcAft>
              <a:buNone/>
            </a:pPr>
            <a:r>
              <a:rPr lang="en-US" sz="2800" b="1" dirty="0" smtClean="0">
                <a:solidFill>
                  <a:schemeClr val="tx1"/>
                </a:solidFill>
              </a:rPr>
              <a:t>The Reality</a:t>
            </a:r>
          </a:p>
          <a:p>
            <a:pPr marL="0" indent="0" algn="ctr">
              <a:spcBef>
                <a:spcPts val="600"/>
              </a:spcBef>
              <a:spcAft>
                <a:spcPts val="600"/>
              </a:spcAft>
              <a:buNone/>
            </a:pPr>
            <a:endParaRPr lang="en-US" sz="1000" b="1" u="sng" dirty="0" smtClean="0">
              <a:solidFill>
                <a:schemeClr val="tx1"/>
              </a:solidFill>
            </a:endParaRPr>
          </a:p>
          <a:p>
            <a:pPr>
              <a:spcBef>
                <a:spcPts val="600"/>
              </a:spcBef>
              <a:spcAft>
                <a:spcPts val="600"/>
              </a:spcAft>
            </a:pPr>
            <a:r>
              <a:rPr lang="en-US" sz="2800" dirty="0" smtClean="0">
                <a:solidFill>
                  <a:schemeClr val="tx1"/>
                </a:solidFill>
              </a:rPr>
              <a:t>Withdrawal of State support for family disputes</a:t>
            </a:r>
          </a:p>
          <a:p>
            <a:pPr>
              <a:spcBef>
                <a:spcPts val="600"/>
              </a:spcBef>
              <a:spcAft>
                <a:spcPts val="600"/>
              </a:spcAft>
            </a:pPr>
            <a:r>
              <a:rPr lang="en-US" sz="2800" dirty="0" smtClean="0">
                <a:solidFill>
                  <a:schemeClr val="tx1"/>
                </a:solidFill>
              </a:rPr>
              <a:t>Privatisation of family law</a:t>
            </a:r>
          </a:p>
          <a:p>
            <a:pPr>
              <a:spcBef>
                <a:spcPts val="600"/>
              </a:spcBef>
              <a:spcAft>
                <a:spcPts val="600"/>
              </a:spcAft>
            </a:pPr>
            <a:r>
              <a:rPr lang="en-US" sz="2800" dirty="0" smtClean="0">
                <a:solidFill>
                  <a:schemeClr val="tx1"/>
                </a:solidFill>
              </a:rPr>
              <a:t>Saving money ($30 million)</a:t>
            </a:r>
          </a:p>
          <a:p>
            <a:pPr>
              <a:spcBef>
                <a:spcPts val="600"/>
              </a:spcBef>
              <a:spcAft>
                <a:spcPts val="600"/>
              </a:spcAft>
            </a:pPr>
            <a:r>
              <a:rPr lang="en-US" sz="2800" dirty="0" smtClean="0">
                <a:solidFill>
                  <a:schemeClr val="tx1"/>
                </a:solidFill>
              </a:rPr>
              <a:t>Delegalisation/Contractual</a:t>
            </a:r>
          </a:p>
        </p:txBody>
      </p:sp>
      <p:pic>
        <p:nvPicPr>
          <p:cNvPr id="4" name="Picture 3" descr="Fighting-Couple.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297223" y="2295224"/>
            <a:ext cx="4505679" cy="2990542"/>
          </a:xfrm>
          <a:prstGeom prst="rect">
            <a:avLst/>
          </a:prstGeom>
        </p:spPr>
      </p:pic>
    </p:spTree>
    <p:extLst>
      <p:ext uri="{BB962C8B-B14F-4D97-AF65-F5344CB8AC3E}">
        <p14:creationId xmlns:p14="http://schemas.microsoft.com/office/powerpoint/2010/main" xmlns="" val="468499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5373"/>
            <a:ext cx="8042276" cy="1954710"/>
          </a:xfrm>
        </p:spPr>
        <p:txBody>
          <a:bodyPr/>
          <a:lstStyle/>
          <a:p>
            <a:r>
              <a:rPr lang="en-US" b="1" dirty="0" smtClean="0"/>
              <a:t>Family Court Application Workload Statistics:</a:t>
            </a:r>
            <a:br>
              <a:rPr lang="en-US" b="1" dirty="0" smtClean="0"/>
            </a:br>
            <a:r>
              <a:rPr lang="en-US" b="1" i="1" dirty="0" smtClean="0"/>
              <a:t>Dunedin</a:t>
            </a:r>
            <a:endParaRPr lang="en-US" b="1" i="1" dirty="0"/>
          </a:p>
        </p:txBody>
      </p:sp>
      <p:sp>
        <p:nvSpPr>
          <p:cNvPr id="3" name="Content Placeholder 2"/>
          <p:cNvSpPr>
            <a:spLocks noGrp="1"/>
          </p:cNvSpPr>
          <p:nvPr>
            <p:ph sz="quarter" idx="1"/>
          </p:nvPr>
        </p:nvSpPr>
        <p:spPr>
          <a:xfrm>
            <a:off x="454025" y="2497667"/>
            <a:ext cx="5363634" cy="3909343"/>
          </a:xfrm>
        </p:spPr>
        <p:txBody>
          <a:bodyPr numCol="2" spcCol="360000">
            <a:normAutofit lnSpcReduction="10000"/>
          </a:bodyPr>
          <a:lstStyle/>
          <a:p>
            <a:pPr>
              <a:buFont typeface="Arial"/>
              <a:buChar char="•"/>
            </a:pPr>
            <a:r>
              <a:rPr lang="en-US" b="1" dirty="0" smtClean="0">
                <a:solidFill>
                  <a:schemeClr val="tx1"/>
                </a:solidFill>
              </a:rPr>
              <a:t>New Business</a:t>
            </a:r>
          </a:p>
          <a:p>
            <a:pPr lvl="1">
              <a:buFont typeface="Arial"/>
              <a:buChar char="•"/>
            </a:pPr>
            <a:r>
              <a:rPr lang="en-US" dirty="0" smtClean="0">
                <a:solidFill>
                  <a:schemeClr val="tx1"/>
                </a:solidFill>
              </a:rPr>
              <a:t>2011: 2,108</a:t>
            </a:r>
          </a:p>
          <a:p>
            <a:pPr lvl="1">
              <a:buFont typeface="Arial"/>
              <a:buChar char="•"/>
            </a:pPr>
            <a:r>
              <a:rPr lang="en-US" dirty="0" smtClean="0">
                <a:solidFill>
                  <a:schemeClr val="tx1"/>
                </a:solidFill>
              </a:rPr>
              <a:t>2013: 2,069</a:t>
            </a:r>
          </a:p>
          <a:p>
            <a:pPr lvl="1">
              <a:buFont typeface="Arial"/>
              <a:buChar char="•"/>
            </a:pPr>
            <a:r>
              <a:rPr lang="en-US" dirty="0" smtClean="0">
                <a:solidFill>
                  <a:schemeClr val="tx1"/>
                </a:solidFill>
              </a:rPr>
              <a:t>2015: 1,491</a:t>
            </a:r>
          </a:p>
          <a:p>
            <a:pPr>
              <a:buFont typeface="Arial"/>
              <a:buChar char="•"/>
            </a:pPr>
            <a:r>
              <a:rPr lang="en-US" b="1" dirty="0" smtClean="0">
                <a:solidFill>
                  <a:schemeClr val="tx1"/>
                </a:solidFill>
              </a:rPr>
              <a:t>Disposals</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2,261</a:t>
            </a:r>
            <a:endParaRPr lang="en-US" dirty="0">
              <a:solidFill>
                <a:schemeClr val="tx1"/>
              </a:solidFill>
            </a:endParaRPr>
          </a:p>
          <a:p>
            <a:pPr lvl="1">
              <a:buFont typeface="Arial"/>
              <a:buChar char="•"/>
            </a:pPr>
            <a:r>
              <a:rPr lang="en-US" dirty="0">
                <a:solidFill>
                  <a:schemeClr val="tx1"/>
                </a:solidFill>
              </a:rPr>
              <a:t>2013: </a:t>
            </a:r>
            <a:r>
              <a:rPr lang="en-US" dirty="0" smtClean="0">
                <a:solidFill>
                  <a:schemeClr val="tx1"/>
                </a:solidFill>
              </a:rPr>
              <a:t>2,019</a:t>
            </a:r>
          </a:p>
          <a:p>
            <a:pPr lvl="1">
              <a:buFont typeface="Arial"/>
              <a:buChar char="•"/>
            </a:pPr>
            <a:r>
              <a:rPr lang="en-US" dirty="0" smtClean="0">
                <a:solidFill>
                  <a:schemeClr val="tx1"/>
                </a:solidFill>
              </a:rPr>
              <a:t>2015: 1,573</a:t>
            </a:r>
          </a:p>
          <a:p>
            <a:pPr marL="0" indent="0">
              <a:buNone/>
            </a:pPr>
            <a:endParaRPr lang="en-US" b="1" dirty="0">
              <a:solidFill>
                <a:schemeClr val="tx1"/>
              </a:solidFill>
            </a:endParaRPr>
          </a:p>
          <a:p>
            <a:pPr marL="0" indent="0">
              <a:buNone/>
            </a:pPr>
            <a:endParaRPr lang="en-US" b="1" dirty="0">
              <a:solidFill>
                <a:schemeClr val="tx1"/>
              </a:solidFill>
            </a:endParaRPr>
          </a:p>
          <a:p>
            <a:pPr>
              <a:buFont typeface="Arial"/>
              <a:buChar char="•"/>
            </a:pPr>
            <a:r>
              <a:rPr lang="en-US" b="1" dirty="0" smtClean="0">
                <a:solidFill>
                  <a:schemeClr val="tx1"/>
                </a:solidFill>
              </a:rPr>
              <a:t>Total Active</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390</a:t>
            </a:r>
          </a:p>
          <a:p>
            <a:pPr lvl="1">
              <a:buFont typeface="Arial"/>
              <a:buChar char="•"/>
            </a:pPr>
            <a:r>
              <a:rPr lang="en-US" dirty="0" smtClean="0">
                <a:solidFill>
                  <a:schemeClr val="tx1"/>
                </a:solidFill>
              </a:rPr>
              <a:t>2013</a:t>
            </a:r>
            <a:r>
              <a:rPr lang="en-US" dirty="0">
                <a:solidFill>
                  <a:schemeClr val="tx1"/>
                </a:solidFill>
              </a:rPr>
              <a:t>: </a:t>
            </a:r>
            <a:r>
              <a:rPr lang="en-US" dirty="0" smtClean="0">
                <a:solidFill>
                  <a:schemeClr val="tx1"/>
                </a:solidFill>
              </a:rPr>
              <a:t>469</a:t>
            </a:r>
            <a:endParaRPr lang="en-US" dirty="0">
              <a:solidFill>
                <a:schemeClr val="tx1"/>
              </a:solidFill>
            </a:endParaRPr>
          </a:p>
          <a:p>
            <a:pPr lvl="1">
              <a:buFont typeface="Arial"/>
              <a:buChar char="•"/>
            </a:pPr>
            <a:r>
              <a:rPr lang="en-US" dirty="0">
                <a:solidFill>
                  <a:schemeClr val="tx1"/>
                </a:solidFill>
              </a:rPr>
              <a:t>2015: </a:t>
            </a:r>
            <a:r>
              <a:rPr lang="en-US" dirty="0" smtClean="0">
                <a:solidFill>
                  <a:schemeClr val="tx1"/>
                </a:solidFill>
              </a:rPr>
              <a:t>427</a:t>
            </a:r>
            <a:endParaRPr lang="en-US" dirty="0">
              <a:solidFill>
                <a:schemeClr val="tx1"/>
              </a:solidFill>
            </a:endParaRPr>
          </a:p>
          <a:p>
            <a:pPr lvl="1">
              <a:buFont typeface="Arial"/>
              <a:buChar char="•"/>
            </a:pPr>
            <a:endParaRPr lang="en-US" dirty="0">
              <a:solidFill>
                <a:schemeClr val="tx1"/>
              </a:solidFill>
            </a:endParaRPr>
          </a:p>
          <a:p>
            <a:pPr lvl="1">
              <a:buFont typeface="Arial"/>
              <a:buChar char="•"/>
            </a:pPr>
            <a:endParaRPr lang="en-US" dirty="0" smtClean="0">
              <a:solidFill>
                <a:schemeClr val="tx1"/>
              </a:solidFill>
            </a:endParaRPr>
          </a:p>
        </p:txBody>
      </p:sp>
      <p:pic>
        <p:nvPicPr>
          <p:cNvPr id="4" name="Picture 3" descr="University_of_Otago_Registry_Building2.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817659" y="2497667"/>
            <a:ext cx="3035195" cy="4046927"/>
          </a:xfrm>
          <a:prstGeom prst="rect">
            <a:avLst/>
          </a:prstGeom>
        </p:spPr>
      </p:pic>
    </p:spTree>
    <p:extLst>
      <p:ext uri="{BB962C8B-B14F-4D97-AF65-F5344CB8AC3E}">
        <p14:creationId xmlns:p14="http://schemas.microsoft.com/office/powerpoint/2010/main" xmlns="" val="53322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5373"/>
            <a:ext cx="8042276" cy="1954710"/>
          </a:xfrm>
        </p:spPr>
        <p:txBody>
          <a:bodyPr/>
          <a:lstStyle/>
          <a:p>
            <a:r>
              <a:rPr lang="en-US" b="1" dirty="0" smtClean="0"/>
              <a:t>Family Court Application Workload Statistics:</a:t>
            </a:r>
            <a:br>
              <a:rPr lang="en-US" b="1" dirty="0" smtClean="0"/>
            </a:br>
            <a:r>
              <a:rPr lang="en-US" b="1" i="1" dirty="0" smtClean="0"/>
              <a:t>Invercargill</a:t>
            </a:r>
            <a:endParaRPr lang="en-US" b="1" i="1" dirty="0"/>
          </a:p>
        </p:txBody>
      </p:sp>
      <p:sp>
        <p:nvSpPr>
          <p:cNvPr id="3" name="Content Placeholder 2"/>
          <p:cNvSpPr>
            <a:spLocks noGrp="1"/>
          </p:cNvSpPr>
          <p:nvPr>
            <p:ph sz="quarter" idx="1"/>
          </p:nvPr>
        </p:nvSpPr>
        <p:spPr>
          <a:xfrm>
            <a:off x="3439584" y="2476500"/>
            <a:ext cx="5363634" cy="3909343"/>
          </a:xfrm>
        </p:spPr>
        <p:txBody>
          <a:bodyPr numCol="2" spcCol="360000">
            <a:normAutofit lnSpcReduction="10000"/>
          </a:bodyPr>
          <a:lstStyle/>
          <a:p>
            <a:pPr>
              <a:buFont typeface="Arial"/>
              <a:buChar char="•"/>
            </a:pPr>
            <a:r>
              <a:rPr lang="en-US" b="1" dirty="0" smtClean="0">
                <a:solidFill>
                  <a:schemeClr val="tx1"/>
                </a:solidFill>
              </a:rPr>
              <a:t>New Business</a:t>
            </a:r>
          </a:p>
          <a:p>
            <a:pPr lvl="1">
              <a:buFont typeface="Arial"/>
              <a:buChar char="•"/>
            </a:pPr>
            <a:r>
              <a:rPr lang="en-US" dirty="0" smtClean="0">
                <a:solidFill>
                  <a:schemeClr val="tx1"/>
                </a:solidFill>
              </a:rPr>
              <a:t>2011: 1,397</a:t>
            </a:r>
          </a:p>
          <a:p>
            <a:pPr lvl="1">
              <a:buFont typeface="Arial"/>
              <a:buChar char="•"/>
            </a:pPr>
            <a:r>
              <a:rPr lang="en-US" dirty="0" smtClean="0">
                <a:solidFill>
                  <a:schemeClr val="tx1"/>
                </a:solidFill>
              </a:rPr>
              <a:t>2013: 1,345</a:t>
            </a:r>
          </a:p>
          <a:p>
            <a:pPr lvl="1">
              <a:buFont typeface="Arial"/>
              <a:buChar char="•"/>
            </a:pPr>
            <a:r>
              <a:rPr lang="en-US" dirty="0" smtClean="0">
                <a:solidFill>
                  <a:schemeClr val="tx1"/>
                </a:solidFill>
              </a:rPr>
              <a:t>2015: 1,076</a:t>
            </a:r>
          </a:p>
          <a:p>
            <a:pPr>
              <a:buFont typeface="Arial"/>
              <a:buChar char="•"/>
            </a:pPr>
            <a:r>
              <a:rPr lang="en-US" b="1" dirty="0" smtClean="0">
                <a:solidFill>
                  <a:schemeClr val="tx1"/>
                </a:solidFill>
              </a:rPr>
              <a:t>Disposals</a:t>
            </a:r>
            <a:endParaRPr lang="en-US" b="1" dirty="0">
              <a:solidFill>
                <a:schemeClr val="tx1"/>
              </a:solidFill>
            </a:endParaRPr>
          </a:p>
          <a:p>
            <a:pPr lvl="1">
              <a:buFont typeface="Arial"/>
              <a:buChar char="•"/>
            </a:pPr>
            <a:r>
              <a:rPr lang="en-US" dirty="0">
                <a:solidFill>
                  <a:schemeClr val="tx1"/>
                </a:solidFill>
              </a:rPr>
              <a:t>2011: </a:t>
            </a:r>
            <a:r>
              <a:rPr lang="en-US" dirty="0" smtClean="0">
                <a:solidFill>
                  <a:schemeClr val="tx1"/>
                </a:solidFill>
              </a:rPr>
              <a:t>1,518</a:t>
            </a:r>
            <a:endParaRPr lang="en-US" dirty="0">
              <a:solidFill>
                <a:schemeClr val="tx1"/>
              </a:solidFill>
            </a:endParaRPr>
          </a:p>
          <a:p>
            <a:pPr lvl="1">
              <a:buFont typeface="Arial"/>
              <a:buChar char="•"/>
            </a:pPr>
            <a:r>
              <a:rPr lang="en-US" dirty="0">
                <a:solidFill>
                  <a:schemeClr val="tx1"/>
                </a:solidFill>
              </a:rPr>
              <a:t>2013: </a:t>
            </a:r>
            <a:r>
              <a:rPr lang="en-US" dirty="0" smtClean="0">
                <a:solidFill>
                  <a:schemeClr val="tx1"/>
                </a:solidFill>
              </a:rPr>
              <a:t>1,300</a:t>
            </a:r>
          </a:p>
          <a:p>
            <a:pPr lvl="1">
              <a:buFont typeface="Arial"/>
              <a:buChar char="•"/>
            </a:pPr>
            <a:r>
              <a:rPr lang="en-US" dirty="0" smtClean="0">
                <a:solidFill>
                  <a:schemeClr val="tx1"/>
                </a:solidFill>
              </a:rPr>
              <a:t>2015: 958</a:t>
            </a:r>
          </a:p>
          <a:p>
            <a:pPr marL="0" indent="0">
              <a:buNone/>
            </a:pPr>
            <a:endParaRPr lang="en-US" b="1" dirty="0">
              <a:solidFill>
                <a:schemeClr val="tx1"/>
              </a:solidFill>
            </a:endParaRPr>
          </a:p>
          <a:p>
            <a:pPr marL="0" indent="0">
              <a:buNone/>
            </a:pPr>
            <a:endParaRPr lang="en-US" b="1" dirty="0">
              <a:solidFill>
                <a:schemeClr val="tx1"/>
              </a:solidFill>
            </a:endParaRPr>
          </a:p>
          <a:p>
            <a:pPr>
              <a:buFont typeface="Arial"/>
              <a:buChar char="•"/>
            </a:pPr>
            <a:r>
              <a:rPr lang="en-US" b="1" dirty="0" smtClean="0">
                <a:solidFill>
                  <a:schemeClr val="tx1"/>
                </a:solidFill>
              </a:rPr>
              <a:t>Total Active</a:t>
            </a:r>
            <a:endParaRPr lang="en-US" b="1" dirty="0">
              <a:solidFill>
                <a:schemeClr val="tx1"/>
              </a:solidFill>
            </a:endParaRPr>
          </a:p>
          <a:p>
            <a:pPr lvl="1">
              <a:buFont typeface="Arial"/>
              <a:buChar char="•"/>
            </a:pPr>
            <a:r>
              <a:rPr lang="en-US" dirty="0">
                <a:solidFill>
                  <a:schemeClr val="tx1"/>
                </a:solidFill>
              </a:rPr>
              <a:t>2011</a:t>
            </a:r>
            <a:r>
              <a:rPr lang="en-US" dirty="0" smtClean="0">
                <a:solidFill>
                  <a:schemeClr val="tx1"/>
                </a:solidFill>
              </a:rPr>
              <a:t>: 437</a:t>
            </a:r>
          </a:p>
          <a:p>
            <a:pPr lvl="1">
              <a:buFont typeface="Arial"/>
              <a:buChar char="•"/>
            </a:pPr>
            <a:r>
              <a:rPr lang="en-US" dirty="0" smtClean="0">
                <a:solidFill>
                  <a:schemeClr val="tx1"/>
                </a:solidFill>
              </a:rPr>
              <a:t>2013</a:t>
            </a:r>
            <a:r>
              <a:rPr lang="en-US" dirty="0">
                <a:solidFill>
                  <a:schemeClr val="tx1"/>
                </a:solidFill>
              </a:rPr>
              <a:t>: </a:t>
            </a:r>
            <a:r>
              <a:rPr lang="en-US" dirty="0" smtClean="0">
                <a:solidFill>
                  <a:schemeClr val="tx1"/>
                </a:solidFill>
              </a:rPr>
              <a:t>359</a:t>
            </a:r>
            <a:endParaRPr lang="en-US" dirty="0">
              <a:solidFill>
                <a:schemeClr val="tx1"/>
              </a:solidFill>
            </a:endParaRPr>
          </a:p>
          <a:p>
            <a:pPr lvl="1">
              <a:buFont typeface="Arial"/>
              <a:buChar char="•"/>
            </a:pPr>
            <a:r>
              <a:rPr lang="en-US" dirty="0">
                <a:solidFill>
                  <a:schemeClr val="tx1"/>
                </a:solidFill>
              </a:rPr>
              <a:t>2015: </a:t>
            </a:r>
            <a:r>
              <a:rPr lang="en-US" dirty="0" smtClean="0">
                <a:solidFill>
                  <a:schemeClr val="tx1"/>
                </a:solidFill>
              </a:rPr>
              <a:t>467</a:t>
            </a:r>
            <a:endParaRPr lang="en-US" dirty="0">
              <a:solidFill>
                <a:schemeClr val="tx1"/>
              </a:solidFill>
            </a:endParaRPr>
          </a:p>
          <a:p>
            <a:pPr lvl="1">
              <a:buFont typeface="Arial"/>
              <a:buChar char="•"/>
            </a:pPr>
            <a:endParaRPr lang="en-US" dirty="0">
              <a:solidFill>
                <a:schemeClr val="tx1"/>
              </a:solidFill>
            </a:endParaRPr>
          </a:p>
          <a:p>
            <a:pPr lvl="1">
              <a:buFont typeface="Arial"/>
              <a:buChar char="•"/>
            </a:pPr>
            <a:endParaRPr lang="en-US" dirty="0" smtClean="0">
              <a:solidFill>
                <a:schemeClr val="tx1"/>
              </a:solidFill>
            </a:endParaRPr>
          </a:p>
        </p:txBody>
      </p:sp>
      <p:pic>
        <p:nvPicPr>
          <p:cNvPr id="4" name="Picture 3" descr="invercargill-water-2.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38666" y="2360083"/>
            <a:ext cx="2709333" cy="4064000"/>
          </a:xfrm>
          <a:prstGeom prst="rect">
            <a:avLst/>
          </a:prstGeom>
        </p:spPr>
      </p:pic>
    </p:spTree>
    <p:extLst>
      <p:ext uri="{BB962C8B-B14F-4D97-AF65-F5344CB8AC3E}">
        <p14:creationId xmlns:p14="http://schemas.microsoft.com/office/powerpoint/2010/main" xmlns="" val="2437320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2166"/>
            <a:ext cx="8042276" cy="718159"/>
          </a:xfrm>
        </p:spPr>
        <p:txBody>
          <a:bodyPr/>
          <a:lstStyle/>
          <a:p>
            <a:r>
              <a:rPr lang="en-US" b="1" dirty="0" smtClean="0"/>
              <a:t>Evaluative Research</a:t>
            </a:r>
            <a:endParaRPr lang="en-US" b="1" dirty="0"/>
          </a:p>
        </p:txBody>
      </p:sp>
      <p:sp>
        <p:nvSpPr>
          <p:cNvPr id="3" name="Content Placeholder 2"/>
          <p:cNvSpPr>
            <a:spLocks noGrp="1"/>
          </p:cNvSpPr>
          <p:nvPr>
            <p:ph idx="1"/>
          </p:nvPr>
        </p:nvSpPr>
        <p:spPr>
          <a:xfrm>
            <a:off x="2679987" y="1118485"/>
            <a:ext cx="6232967" cy="5371056"/>
          </a:xfrm>
        </p:spPr>
        <p:txBody>
          <a:bodyPr>
            <a:noAutofit/>
          </a:bodyPr>
          <a:lstStyle/>
          <a:p>
            <a:pPr>
              <a:spcBef>
                <a:spcPts val="600"/>
              </a:spcBef>
              <a:spcAft>
                <a:spcPts val="600"/>
              </a:spcAft>
            </a:pPr>
            <a:r>
              <a:rPr lang="en-US" sz="2800" dirty="0" smtClean="0">
                <a:solidFill>
                  <a:schemeClr val="tx1"/>
                </a:solidFill>
              </a:rPr>
              <a:t>Testing how its delivered, managed, and administered</a:t>
            </a:r>
          </a:p>
          <a:p>
            <a:pPr>
              <a:spcBef>
                <a:spcPts val="600"/>
              </a:spcBef>
              <a:spcAft>
                <a:spcPts val="600"/>
              </a:spcAft>
            </a:pPr>
            <a:r>
              <a:rPr lang="en-US" sz="2800" dirty="0" smtClean="0">
                <a:solidFill>
                  <a:schemeClr val="tx1"/>
                </a:solidFill>
              </a:rPr>
              <a:t>Looking at outcomes, impact, and consequences (both intended and unintended)</a:t>
            </a:r>
          </a:p>
          <a:p>
            <a:pPr>
              <a:spcBef>
                <a:spcPts val="600"/>
              </a:spcBef>
              <a:spcAft>
                <a:spcPts val="600"/>
              </a:spcAft>
            </a:pPr>
            <a:r>
              <a:rPr lang="en-US" sz="2800" dirty="0">
                <a:solidFill>
                  <a:schemeClr val="tx1"/>
                </a:solidFill>
              </a:rPr>
              <a:t>Qualitative and </a:t>
            </a:r>
            <a:r>
              <a:rPr lang="en-US" sz="2800" dirty="0" smtClean="0">
                <a:solidFill>
                  <a:schemeClr val="tx1"/>
                </a:solidFill>
              </a:rPr>
              <a:t>quantitative</a:t>
            </a:r>
          </a:p>
          <a:p>
            <a:pPr lvl="1">
              <a:spcAft>
                <a:spcPts val="600"/>
              </a:spcAft>
              <a:buFont typeface="Lucida Grande"/>
              <a:buChar char="-"/>
            </a:pPr>
            <a:r>
              <a:rPr lang="en-US" sz="2400" dirty="0">
                <a:solidFill>
                  <a:schemeClr val="tx1"/>
                </a:solidFill>
              </a:rPr>
              <a:t>What are people guided by?</a:t>
            </a:r>
          </a:p>
          <a:p>
            <a:pPr lvl="1">
              <a:spcAft>
                <a:spcPts val="600"/>
              </a:spcAft>
              <a:buFont typeface="Lucida Grande"/>
              <a:buChar char="-"/>
            </a:pPr>
            <a:r>
              <a:rPr lang="en-US" sz="2400" dirty="0">
                <a:solidFill>
                  <a:schemeClr val="tx1"/>
                </a:solidFill>
              </a:rPr>
              <a:t>What other issues do the families have (mental health problems, drug addictions, alcohol abuse etc?)</a:t>
            </a:r>
          </a:p>
          <a:p>
            <a:pPr lvl="1">
              <a:spcAft>
                <a:spcPts val="600"/>
              </a:spcAft>
              <a:buFont typeface="Lucida Grande"/>
              <a:buChar char="-"/>
            </a:pPr>
            <a:r>
              <a:rPr lang="en-US" sz="2400" dirty="0">
                <a:solidFill>
                  <a:schemeClr val="tx1"/>
                </a:solidFill>
              </a:rPr>
              <a:t>The consequences of the outcome?</a:t>
            </a:r>
          </a:p>
          <a:p>
            <a:pPr>
              <a:spcBef>
                <a:spcPts val="600"/>
              </a:spcBef>
              <a:spcAft>
                <a:spcPts val="600"/>
              </a:spcAft>
            </a:pPr>
            <a:endParaRPr lang="en-US" sz="2800" dirty="0">
              <a:solidFill>
                <a:schemeClr val="tx1"/>
              </a:solidFill>
            </a:endParaRPr>
          </a:p>
          <a:p>
            <a:pPr>
              <a:spcBef>
                <a:spcPts val="600"/>
              </a:spcBef>
              <a:spcAft>
                <a:spcPts val="600"/>
              </a:spcAft>
            </a:pPr>
            <a:endParaRPr lang="en-US" sz="2800" dirty="0" smtClean="0">
              <a:solidFill>
                <a:schemeClr val="tx1"/>
              </a:solidFill>
            </a:endParaRPr>
          </a:p>
        </p:txBody>
      </p:sp>
      <p:pic>
        <p:nvPicPr>
          <p:cNvPr id="4" name="Picture 3" descr="Nicola Tayor Photo.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337911" y="1305939"/>
            <a:ext cx="2190600" cy="2217444"/>
          </a:xfrm>
          <a:prstGeom prst="rect">
            <a:avLst/>
          </a:prstGeom>
        </p:spPr>
      </p:pic>
      <p:pic>
        <p:nvPicPr>
          <p:cNvPr id="6" name="Picture 5"/>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337911" y="3825265"/>
            <a:ext cx="2190600" cy="2245497"/>
          </a:xfrm>
          <a:prstGeom prst="rect">
            <a:avLst/>
          </a:prstGeom>
          <a:noFill/>
          <a:ln>
            <a:noFill/>
          </a:ln>
        </p:spPr>
      </p:pic>
    </p:spTree>
    <p:extLst>
      <p:ext uri="{BB962C8B-B14F-4D97-AF65-F5344CB8AC3E}">
        <p14:creationId xmlns:p14="http://schemas.microsoft.com/office/powerpoint/2010/main" xmlns="" val="3862365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4479"/>
            <a:ext cx="8042276" cy="861988"/>
          </a:xfrm>
        </p:spPr>
        <p:txBody>
          <a:bodyPr/>
          <a:lstStyle/>
          <a:p>
            <a:r>
              <a:rPr lang="en-US" b="1" dirty="0" smtClean="0"/>
              <a:t>NZ Consultations</a:t>
            </a:r>
            <a:endParaRPr lang="en-US" b="1" dirty="0"/>
          </a:p>
        </p:txBody>
      </p:sp>
      <p:sp>
        <p:nvSpPr>
          <p:cNvPr id="3" name="Content Placeholder 2"/>
          <p:cNvSpPr>
            <a:spLocks noGrp="1"/>
          </p:cNvSpPr>
          <p:nvPr>
            <p:ph sz="quarter" idx="1"/>
          </p:nvPr>
        </p:nvSpPr>
        <p:spPr>
          <a:xfrm>
            <a:off x="549275" y="1502964"/>
            <a:ext cx="8213118" cy="4648701"/>
          </a:xfrm>
        </p:spPr>
        <p:txBody>
          <a:bodyPr numCol="2">
            <a:normAutofit fontScale="92500" lnSpcReduction="10000"/>
          </a:bodyPr>
          <a:lstStyle/>
          <a:p>
            <a:pPr>
              <a:buFont typeface="Arial"/>
              <a:buChar char="•"/>
            </a:pPr>
            <a:r>
              <a:rPr lang="en-US" dirty="0">
                <a:solidFill>
                  <a:schemeClr val="tx1"/>
                </a:solidFill>
              </a:rPr>
              <a:t>Ministry of Justice</a:t>
            </a:r>
          </a:p>
          <a:p>
            <a:pPr>
              <a:buFont typeface="Arial"/>
              <a:buChar char="•"/>
            </a:pPr>
            <a:r>
              <a:rPr lang="en-US" dirty="0">
                <a:solidFill>
                  <a:schemeClr val="tx1"/>
                </a:solidFill>
              </a:rPr>
              <a:t>Principal Family Court Judge</a:t>
            </a:r>
          </a:p>
          <a:p>
            <a:pPr>
              <a:buFont typeface="Arial"/>
              <a:buChar char="•"/>
            </a:pPr>
            <a:r>
              <a:rPr lang="en-US" dirty="0">
                <a:solidFill>
                  <a:schemeClr val="tx1"/>
                </a:solidFill>
              </a:rPr>
              <a:t>Families Commission</a:t>
            </a:r>
          </a:p>
          <a:p>
            <a:pPr>
              <a:buFont typeface="Arial"/>
              <a:buChar char="•"/>
            </a:pPr>
            <a:r>
              <a:rPr lang="en-US" dirty="0">
                <a:solidFill>
                  <a:schemeClr val="tx1"/>
                </a:solidFill>
              </a:rPr>
              <a:t>Office of the Children’s Commissioner</a:t>
            </a:r>
          </a:p>
          <a:p>
            <a:pPr>
              <a:buFont typeface="Arial"/>
              <a:buChar char="•"/>
            </a:pPr>
            <a:r>
              <a:rPr lang="en-US" dirty="0">
                <a:solidFill>
                  <a:schemeClr val="tx1"/>
                </a:solidFill>
              </a:rPr>
              <a:t>Family Law Section, NZ Law Society</a:t>
            </a:r>
          </a:p>
          <a:p>
            <a:pPr>
              <a:buFont typeface="Arial"/>
              <a:buChar char="•"/>
            </a:pPr>
            <a:r>
              <a:rPr lang="en-US" dirty="0">
                <a:solidFill>
                  <a:schemeClr val="tx1"/>
                </a:solidFill>
              </a:rPr>
              <a:t>Relationships Aotearoa</a:t>
            </a:r>
          </a:p>
          <a:p>
            <a:pPr>
              <a:buFont typeface="Arial"/>
              <a:buChar char="•"/>
            </a:pPr>
            <a:r>
              <a:rPr lang="en-US" dirty="0">
                <a:solidFill>
                  <a:schemeClr val="tx1"/>
                </a:solidFill>
              </a:rPr>
              <a:t>FairWay Resolution Ltd</a:t>
            </a:r>
          </a:p>
          <a:p>
            <a:pPr>
              <a:buFont typeface="Arial"/>
              <a:buChar char="•"/>
            </a:pPr>
            <a:r>
              <a:rPr lang="en-US" dirty="0">
                <a:solidFill>
                  <a:schemeClr val="tx1"/>
                </a:solidFill>
              </a:rPr>
              <a:t>LEADR</a:t>
            </a:r>
          </a:p>
          <a:p>
            <a:pPr>
              <a:buFont typeface="Arial"/>
              <a:buChar char="•"/>
            </a:pPr>
            <a:r>
              <a:rPr lang="en-US" dirty="0" smtClean="0">
                <a:solidFill>
                  <a:schemeClr val="tx1"/>
                </a:solidFill>
              </a:rPr>
              <a:t>AMINZ</a:t>
            </a:r>
          </a:p>
          <a:p>
            <a:pPr>
              <a:buFont typeface="Arial"/>
              <a:buChar char="•"/>
            </a:pPr>
            <a:r>
              <a:rPr lang="en-US" dirty="0">
                <a:solidFill>
                  <a:schemeClr val="tx1"/>
                </a:solidFill>
              </a:rPr>
              <a:t>Family Works </a:t>
            </a:r>
            <a:r>
              <a:rPr lang="en-US" dirty="0" smtClean="0">
                <a:solidFill>
                  <a:schemeClr val="tx1"/>
                </a:solidFill>
              </a:rPr>
              <a:t>Northern</a:t>
            </a:r>
          </a:p>
          <a:p>
            <a:pPr>
              <a:buFont typeface="Arial"/>
              <a:buChar char="•"/>
            </a:pPr>
            <a:r>
              <a:rPr lang="en-US" dirty="0" smtClean="0">
                <a:solidFill>
                  <a:schemeClr val="tx1"/>
                </a:solidFill>
              </a:rPr>
              <a:t>Family </a:t>
            </a:r>
            <a:r>
              <a:rPr lang="en-US" dirty="0">
                <a:solidFill>
                  <a:schemeClr val="tx1"/>
                </a:solidFill>
              </a:rPr>
              <a:t>Works Central</a:t>
            </a:r>
          </a:p>
          <a:p>
            <a:pPr>
              <a:buFont typeface="Arial"/>
              <a:buChar char="•"/>
            </a:pPr>
            <a:r>
              <a:rPr lang="en-US" dirty="0" smtClean="0">
                <a:solidFill>
                  <a:schemeClr val="tx1"/>
                </a:solidFill>
              </a:rPr>
              <a:t>IRD</a:t>
            </a:r>
          </a:p>
          <a:p>
            <a:pPr>
              <a:buFont typeface="Arial"/>
              <a:buChar char="•"/>
            </a:pPr>
            <a:r>
              <a:rPr lang="en-US" dirty="0" smtClean="0">
                <a:solidFill>
                  <a:schemeClr val="tx1"/>
                </a:solidFill>
              </a:rPr>
              <a:t>Child and family law experts/academics</a:t>
            </a:r>
          </a:p>
          <a:p>
            <a:pPr>
              <a:buFont typeface="Arial"/>
              <a:buChar char="•"/>
            </a:pPr>
            <a:r>
              <a:rPr lang="en-US" dirty="0" smtClean="0">
                <a:solidFill>
                  <a:schemeClr val="tx1"/>
                </a:solidFill>
              </a:rPr>
              <a:t>Specialist report writers/psychologists</a:t>
            </a:r>
          </a:p>
          <a:p>
            <a:pPr>
              <a:buFont typeface="Arial"/>
              <a:buChar char="•"/>
            </a:pPr>
            <a:endParaRPr lang="en-US" dirty="0" smtClean="0"/>
          </a:p>
          <a:p>
            <a:pPr>
              <a:buFont typeface="Arial"/>
              <a:buChar char="•"/>
            </a:pPr>
            <a:endParaRPr lang="en-US" dirty="0" smtClean="0"/>
          </a:p>
          <a:p>
            <a:pPr marL="0" indent="0">
              <a:buNone/>
            </a:pPr>
            <a:endParaRPr lang="en-US" dirty="0"/>
          </a:p>
          <a:p>
            <a:endParaRPr lang="en-US" dirty="0"/>
          </a:p>
          <a:p>
            <a:endParaRPr lang="en-US" dirty="0"/>
          </a:p>
        </p:txBody>
      </p:sp>
    </p:spTree>
    <p:extLst>
      <p:ext uri="{BB962C8B-B14F-4D97-AF65-F5344CB8AC3E}">
        <p14:creationId xmlns:p14="http://schemas.microsoft.com/office/powerpoint/2010/main" xmlns="" val="1668166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7791"/>
            <a:ext cx="8042276" cy="873639"/>
          </a:xfrm>
        </p:spPr>
        <p:txBody>
          <a:bodyPr/>
          <a:lstStyle/>
          <a:p>
            <a:r>
              <a:rPr lang="en-US" b="1" dirty="0" smtClean="0"/>
              <a:t>International Consultations</a:t>
            </a:r>
            <a:endParaRPr lang="en-US" b="1" dirty="0"/>
          </a:p>
        </p:txBody>
      </p:sp>
      <p:sp>
        <p:nvSpPr>
          <p:cNvPr id="3" name="Content Placeholder 2"/>
          <p:cNvSpPr>
            <a:spLocks noGrp="1"/>
          </p:cNvSpPr>
          <p:nvPr>
            <p:ph sz="quarter" idx="1"/>
          </p:nvPr>
        </p:nvSpPr>
        <p:spPr>
          <a:xfrm>
            <a:off x="361216" y="1293248"/>
            <a:ext cx="8230335" cy="5219595"/>
          </a:xfrm>
        </p:spPr>
        <p:txBody>
          <a:bodyPr>
            <a:normAutofit lnSpcReduction="10000"/>
          </a:bodyPr>
          <a:lstStyle/>
          <a:p>
            <a:pPr>
              <a:buFont typeface="Arial"/>
              <a:buChar char="•"/>
            </a:pPr>
            <a:r>
              <a:rPr lang="en-US" b="1" dirty="0" smtClean="0">
                <a:solidFill>
                  <a:schemeClr val="tx1"/>
                </a:solidFill>
              </a:rPr>
              <a:t>Australia</a:t>
            </a:r>
          </a:p>
          <a:p>
            <a:pPr lvl="1">
              <a:buFont typeface="Arial"/>
              <a:buChar char="•"/>
            </a:pPr>
            <a:r>
              <a:rPr lang="en-US" dirty="0" smtClean="0">
                <a:solidFill>
                  <a:schemeClr val="tx1"/>
                </a:solidFill>
              </a:rPr>
              <a:t>Australian Institute of Family Studies</a:t>
            </a:r>
          </a:p>
          <a:p>
            <a:pPr lvl="1">
              <a:buFont typeface="Arial"/>
              <a:buChar char="•"/>
            </a:pPr>
            <a:r>
              <a:rPr lang="en-US" dirty="0" smtClean="0">
                <a:solidFill>
                  <a:schemeClr val="tx1"/>
                </a:solidFill>
              </a:rPr>
              <a:t>Relationships Australia</a:t>
            </a:r>
          </a:p>
          <a:p>
            <a:pPr lvl="1">
              <a:buFont typeface="Arial"/>
              <a:buChar char="•"/>
            </a:pPr>
            <a:r>
              <a:rPr lang="en-US" dirty="0" smtClean="0">
                <a:solidFill>
                  <a:schemeClr val="tx1"/>
                </a:solidFill>
              </a:rPr>
              <a:t>Melbourne CBD Family Relationship Centre</a:t>
            </a:r>
          </a:p>
          <a:p>
            <a:pPr lvl="1">
              <a:buFont typeface="Arial"/>
              <a:buChar char="•"/>
            </a:pPr>
            <a:r>
              <a:rPr lang="en-US" dirty="0" smtClean="0">
                <a:solidFill>
                  <a:schemeClr val="tx1"/>
                </a:solidFill>
              </a:rPr>
              <a:t>Attorney-General’s Department</a:t>
            </a:r>
          </a:p>
          <a:p>
            <a:pPr lvl="1">
              <a:buFont typeface="Arial"/>
              <a:buChar char="•"/>
            </a:pPr>
            <a:r>
              <a:rPr lang="en-US" dirty="0" smtClean="0">
                <a:solidFill>
                  <a:schemeClr val="tx1"/>
                </a:solidFill>
              </a:rPr>
              <a:t>Family &amp; Relationship Services Australia</a:t>
            </a:r>
          </a:p>
          <a:p>
            <a:pPr lvl="1">
              <a:buFont typeface="Arial"/>
              <a:buChar char="•"/>
            </a:pPr>
            <a:r>
              <a:rPr lang="en-US" dirty="0" smtClean="0">
                <a:solidFill>
                  <a:schemeClr val="tx1"/>
                </a:solidFill>
              </a:rPr>
              <a:t>Family law academics - </a:t>
            </a:r>
            <a:r>
              <a:rPr lang="en-US" dirty="0" smtClean="0">
                <a:solidFill>
                  <a:srgbClr val="000000"/>
                </a:solidFill>
              </a:rPr>
              <a:t>Australia </a:t>
            </a:r>
            <a:r>
              <a:rPr lang="en-US" dirty="0">
                <a:solidFill>
                  <a:srgbClr val="000000"/>
                </a:solidFill>
              </a:rPr>
              <a:t>National </a:t>
            </a:r>
            <a:r>
              <a:rPr lang="en-US" dirty="0" smtClean="0">
                <a:solidFill>
                  <a:srgbClr val="000000"/>
                </a:solidFill>
              </a:rPr>
              <a:t>University and University of Melbourne</a:t>
            </a:r>
          </a:p>
          <a:p>
            <a:pPr>
              <a:buFont typeface="Arial"/>
              <a:buChar char="•"/>
            </a:pPr>
            <a:r>
              <a:rPr lang="en-US" b="1" dirty="0" smtClean="0">
                <a:solidFill>
                  <a:schemeClr val="tx1"/>
                </a:solidFill>
              </a:rPr>
              <a:t>England/Wales</a:t>
            </a:r>
          </a:p>
          <a:p>
            <a:pPr lvl="1">
              <a:buFont typeface="Arial"/>
              <a:buChar char="•"/>
            </a:pPr>
            <a:r>
              <a:rPr lang="en-US" dirty="0" smtClean="0">
                <a:solidFill>
                  <a:srgbClr val="000000"/>
                </a:solidFill>
              </a:rPr>
              <a:t>‘Mapping paths to family justice’ project (Universities of Exeter and Kent)</a:t>
            </a:r>
          </a:p>
          <a:p>
            <a:pPr>
              <a:buFont typeface="Arial"/>
              <a:buChar char="•"/>
            </a:pPr>
            <a:r>
              <a:rPr lang="en-US" b="1" dirty="0" smtClean="0">
                <a:solidFill>
                  <a:schemeClr val="tx1"/>
                </a:solidFill>
              </a:rPr>
              <a:t>Canada</a:t>
            </a:r>
            <a:endParaRPr lang="en-US" b="1" dirty="0">
              <a:solidFill>
                <a:schemeClr val="tx1"/>
              </a:solidFill>
            </a:endParaRPr>
          </a:p>
        </p:txBody>
      </p:sp>
    </p:spTree>
    <p:extLst>
      <p:ext uri="{BB962C8B-B14F-4D97-AF65-F5344CB8AC3E}">
        <p14:creationId xmlns:p14="http://schemas.microsoft.com/office/powerpoint/2010/main" xmlns="" val="683832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240373"/>
            <a:ext cx="8042276" cy="718159"/>
          </a:xfrm>
        </p:spPr>
        <p:txBody>
          <a:bodyPr/>
          <a:lstStyle/>
          <a:p>
            <a:r>
              <a:rPr lang="en-US" b="1" dirty="0" smtClean="0"/>
              <a:t>Research: Phase II </a:t>
            </a:r>
            <a:endParaRPr lang="en-US" b="1" dirty="0"/>
          </a:p>
        </p:txBody>
      </p:sp>
      <p:sp>
        <p:nvSpPr>
          <p:cNvPr id="3" name="Content Placeholder 2"/>
          <p:cNvSpPr>
            <a:spLocks noGrp="1"/>
          </p:cNvSpPr>
          <p:nvPr>
            <p:ph idx="1"/>
          </p:nvPr>
        </p:nvSpPr>
        <p:spPr>
          <a:xfrm>
            <a:off x="2679987" y="1118485"/>
            <a:ext cx="6232967" cy="5371056"/>
          </a:xfrm>
        </p:spPr>
        <p:txBody>
          <a:bodyPr>
            <a:noAutofit/>
          </a:bodyPr>
          <a:lstStyle/>
          <a:p>
            <a:pPr>
              <a:spcBef>
                <a:spcPts val="600"/>
              </a:spcBef>
              <a:spcAft>
                <a:spcPts val="600"/>
              </a:spcAft>
            </a:pPr>
            <a:r>
              <a:rPr lang="en-US" sz="2800" dirty="0" smtClean="0">
                <a:solidFill>
                  <a:schemeClr val="tx1"/>
                </a:solidFill>
              </a:rPr>
              <a:t>Retrospective data collection</a:t>
            </a:r>
          </a:p>
          <a:p>
            <a:pPr lvl="1">
              <a:spcAft>
                <a:spcPts val="600"/>
              </a:spcAft>
            </a:pPr>
            <a:r>
              <a:rPr lang="en-US" sz="2600" dirty="0" smtClean="0">
                <a:solidFill>
                  <a:schemeClr val="tx1"/>
                </a:solidFill>
              </a:rPr>
              <a:t>Nationwide online survey with separated parents</a:t>
            </a:r>
          </a:p>
          <a:p>
            <a:pPr lvl="1">
              <a:spcAft>
                <a:spcPts val="600"/>
              </a:spcAft>
            </a:pPr>
            <a:r>
              <a:rPr lang="en-US" sz="2600" dirty="0" smtClean="0">
                <a:solidFill>
                  <a:schemeClr val="tx1"/>
                </a:solidFill>
              </a:rPr>
              <a:t>Interviews with a subset of survey participants</a:t>
            </a:r>
          </a:p>
          <a:p>
            <a:pPr lvl="1">
              <a:spcAft>
                <a:spcPts val="600"/>
              </a:spcAft>
            </a:pPr>
            <a:r>
              <a:rPr lang="en-US" sz="2600" dirty="0" smtClean="0">
                <a:solidFill>
                  <a:schemeClr val="tx1"/>
                </a:solidFill>
              </a:rPr>
              <a:t>Nationwide online survey of family justice professionals</a:t>
            </a:r>
          </a:p>
          <a:p>
            <a:pPr>
              <a:spcAft>
                <a:spcPts val="600"/>
              </a:spcAft>
            </a:pPr>
            <a:r>
              <a:rPr lang="en-US" sz="3000" dirty="0" smtClean="0">
                <a:solidFill>
                  <a:schemeClr val="tx1"/>
                </a:solidFill>
              </a:rPr>
              <a:t>Prospective data collection</a:t>
            </a:r>
          </a:p>
          <a:p>
            <a:pPr lvl="1">
              <a:spcAft>
                <a:spcPts val="600"/>
              </a:spcAft>
            </a:pPr>
            <a:r>
              <a:rPr lang="en-US" sz="2600" dirty="0" smtClean="0">
                <a:solidFill>
                  <a:schemeClr val="tx1"/>
                </a:solidFill>
              </a:rPr>
              <a:t>Tracking a cohort of separated parents as they go through the family justice system</a:t>
            </a:r>
            <a:endParaRPr lang="en-US" sz="2800" dirty="0">
              <a:solidFill>
                <a:schemeClr val="tx1"/>
              </a:solidFill>
            </a:endParaRPr>
          </a:p>
          <a:p>
            <a:pPr>
              <a:spcBef>
                <a:spcPts val="600"/>
              </a:spcBef>
              <a:spcAft>
                <a:spcPts val="600"/>
              </a:spcAft>
            </a:pPr>
            <a:endParaRPr lang="en-US" sz="2800" dirty="0" smtClean="0">
              <a:solidFill>
                <a:schemeClr val="tx1"/>
              </a:solidFill>
            </a:endParaRPr>
          </a:p>
        </p:txBody>
      </p:sp>
      <p:pic>
        <p:nvPicPr>
          <p:cNvPr id="4" name="Picture 3" descr="mark_henaghan__4dfb3fdfce.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49275" y="2720658"/>
            <a:ext cx="1709386" cy="1958247"/>
          </a:xfrm>
          <a:prstGeom prst="rect">
            <a:avLst/>
          </a:prstGeom>
        </p:spPr>
      </p:pic>
      <p:pic>
        <p:nvPicPr>
          <p:cNvPr id="8" name="Picture 7" descr="Nicola Tayor Photo.jp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549275" y="990325"/>
            <a:ext cx="1709386" cy="1730333"/>
          </a:xfrm>
          <a:prstGeom prst="rect">
            <a:avLst/>
          </a:prstGeom>
        </p:spPr>
      </p:pic>
      <p:pic>
        <p:nvPicPr>
          <p:cNvPr id="9" name="Picture 8"/>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549276" y="4678905"/>
            <a:ext cx="1709386" cy="1707279"/>
          </a:xfrm>
          <a:prstGeom prst="rect">
            <a:avLst/>
          </a:prstGeom>
          <a:noFill/>
          <a:ln>
            <a:noFill/>
          </a:ln>
        </p:spPr>
      </p:pic>
    </p:spTree>
    <p:extLst>
      <p:ext uri="{BB962C8B-B14F-4D97-AF65-F5344CB8AC3E}">
        <p14:creationId xmlns:p14="http://schemas.microsoft.com/office/powerpoint/2010/main" xmlns="" val="3467139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20" y="235165"/>
            <a:ext cx="8402547" cy="870103"/>
          </a:xfrm>
        </p:spPr>
        <p:txBody>
          <a:bodyPr/>
          <a:lstStyle/>
          <a:p>
            <a:r>
              <a:rPr lang="en-US" b="1" dirty="0" smtClean="0"/>
              <a:t>Where </a:t>
            </a:r>
            <a:r>
              <a:rPr lang="en-US" b="1" dirty="0"/>
              <a:t>T</a:t>
            </a:r>
            <a:r>
              <a:rPr lang="en-US" b="1" dirty="0" smtClean="0"/>
              <a:t>o From Here?</a:t>
            </a:r>
            <a:endParaRPr lang="en-US" sz="2400" b="1" dirty="0"/>
          </a:p>
        </p:txBody>
      </p:sp>
      <p:sp>
        <p:nvSpPr>
          <p:cNvPr id="3" name="Content Placeholder 2"/>
          <p:cNvSpPr>
            <a:spLocks noGrp="1"/>
          </p:cNvSpPr>
          <p:nvPr>
            <p:ph idx="1"/>
          </p:nvPr>
        </p:nvSpPr>
        <p:spPr>
          <a:xfrm>
            <a:off x="275506" y="1246374"/>
            <a:ext cx="8614207" cy="5220664"/>
          </a:xfrm>
        </p:spPr>
        <p:txBody>
          <a:bodyPr anchor="t">
            <a:noAutofit/>
          </a:bodyPr>
          <a:lstStyle/>
          <a:p>
            <a:pPr marL="0" indent="0" algn="ctr" hangingPunct="0">
              <a:spcBef>
                <a:spcPts val="1200"/>
              </a:spcBef>
              <a:spcAft>
                <a:spcPts val="1200"/>
              </a:spcAft>
              <a:buNone/>
            </a:pPr>
            <a:r>
              <a:rPr lang="en-GB" sz="4000" b="1" dirty="0" smtClean="0">
                <a:solidFill>
                  <a:schemeClr val="tx1"/>
                </a:solidFill>
              </a:rPr>
              <a:t>THE KEYS</a:t>
            </a:r>
          </a:p>
          <a:p>
            <a:pPr hangingPunct="0">
              <a:spcBef>
                <a:spcPts val="1200"/>
              </a:spcBef>
              <a:spcAft>
                <a:spcPts val="1200"/>
              </a:spcAft>
            </a:pPr>
            <a:r>
              <a:rPr lang="en-GB" sz="4000" dirty="0" smtClean="0">
                <a:solidFill>
                  <a:schemeClr val="tx1"/>
                </a:solidFill>
              </a:rPr>
              <a:t>Emotional understanding</a:t>
            </a:r>
          </a:p>
          <a:p>
            <a:pPr lvl="1" hangingPunct="0">
              <a:spcBef>
                <a:spcPts val="1200"/>
              </a:spcBef>
              <a:spcAft>
                <a:spcPts val="1200"/>
              </a:spcAft>
            </a:pPr>
            <a:r>
              <a:rPr lang="en-GB" sz="4000" dirty="0" smtClean="0">
                <a:solidFill>
                  <a:schemeClr val="tx1"/>
                </a:solidFill>
              </a:rPr>
              <a:t>Denial</a:t>
            </a:r>
          </a:p>
          <a:p>
            <a:pPr lvl="1" hangingPunct="0">
              <a:spcBef>
                <a:spcPts val="1200"/>
              </a:spcBef>
              <a:spcAft>
                <a:spcPts val="1200"/>
              </a:spcAft>
            </a:pPr>
            <a:r>
              <a:rPr lang="en-GB" sz="4000" dirty="0" smtClean="0">
                <a:solidFill>
                  <a:schemeClr val="tx1"/>
                </a:solidFill>
              </a:rPr>
              <a:t>Anger</a:t>
            </a:r>
          </a:p>
          <a:p>
            <a:pPr lvl="1" hangingPunct="0">
              <a:spcBef>
                <a:spcPts val="1200"/>
              </a:spcBef>
              <a:spcAft>
                <a:spcPts val="1200"/>
              </a:spcAft>
            </a:pPr>
            <a:r>
              <a:rPr lang="en-GB" sz="4000" dirty="0" smtClean="0">
                <a:solidFill>
                  <a:schemeClr val="tx1"/>
                </a:solidFill>
              </a:rPr>
              <a:t>Grief</a:t>
            </a:r>
          </a:p>
          <a:p>
            <a:pPr lvl="1" hangingPunct="0">
              <a:spcBef>
                <a:spcPts val="1200"/>
              </a:spcBef>
              <a:spcAft>
                <a:spcPts val="1200"/>
              </a:spcAft>
            </a:pPr>
            <a:r>
              <a:rPr lang="en-GB" sz="4000" dirty="0" smtClean="0">
                <a:solidFill>
                  <a:schemeClr val="tx1"/>
                </a:solidFill>
              </a:rPr>
              <a:t>Guilt</a:t>
            </a:r>
            <a:endParaRPr lang="en-AU" sz="4000" dirty="0">
              <a:solidFill>
                <a:schemeClr val="tx1"/>
              </a:solidFill>
            </a:endParaRPr>
          </a:p>
        </p:txBody>
      </p:sp>
      <p:pic>
        <p:nvPicPr>
          <p:cNvPr id="4" name="Picture 3" descr="Anger 2.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989883" y="3033629"/>
            <a:ext cx="4577878" cy="3433409"/>
          </a:xfrm>
          <a:prstGeom prst="rect">
            <a:avLst/>
          </a:prstGeom>
        </p:spPr>
      </p:pic>
      <p:pic>
        <p:nvPicPr>
          <p:cNvPr id="5" name="Picture 4" descr="4 yale keys.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890706" y="1105268"/>
            <a:ext cx="1869661" cy="1854822"/>
          </a:xfrm>
          <a:prstGeom prst="rect">
            <a:avLst/>
          </a:prstGeom>
        </p:spPr>
      </p:pic>
    </p:spTree>
    <p:extLst>
      <p:ext uri="{BB962C8B-B14F-4D97-AF65-F5344CB8AC3E}">
        <p14:creationId xmlns:p14="http://schemas.microsoft.com/office/powerpoint/2010/main" xmlns="" val="2645790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20" y="235164"/>
            <a:ext cx="8402547" cy="870103"/>
          </a:xfrm>
        </p:spPr>
        <p:txBody>
          <a:bodyPr/>
          <a:lstStyle/>
          <a:p>
            <a:r>
              <a:rPr lang="en-US" b="1" dirty="0" smtClean="0"/>
              <a:t>THE KEYS</a:t>
            </a:r>
            <a:endParaRPr lang="en-US" sz="2400" b="1" dirty="0"/>
          </a:p>
        </p:txBody>
      </p:sp>
      <p:sp>
        <p:nvSpPr>
          <p:cNvPr id="3" name="Content Placeholder 2"/>
          <p:cNvSpPr>
            <a:spLocks noGrp="1"/>
          </p:cNvSpPr>
          <p:nvPr>
            <p:ph idx="1"/>
          </p:nvPr>
        </p:nvSpPr>
        <p:spPr>
          <a:xfrm>
            <a:off x="275506" y="1269892"/>
            <a:ext cx="6027254" cy="5408794"/>
          </a:xfrm>
        </p:spPr>
        <p:txBody>
          <a:bodyPr anchor="t">
            <a:noAutofit/>
          </a:bodyPr>
          <a:lstStyle/>
          <a:p>
            <a:pPr hangingPunct="0">
              <a:spcBef>
                <a:spcPts val="1200"/>
              </a:spcBef>
              <a:spcAft>
                <a:spcPts val="1200"/>
              </a:spcAft>
            </a:pPr>
            <a:r>
              <a:rPr lang="en-GB" sz="4000" dirty="0" smtClean="0">
                <a:solidFill>
                  <a:schemeClr val="tx1"/>
                </a:solidFill>
              </a:rPr>
              <a:t>Screening for Power Imbalances</a:t>
            </a:r>
          </a:p>
          <a:p>
            <a:pPr lvl="1" hangingPunct="0">
              <a:spcBef>
                <a:spcPts val="1200"/>
              </a:spcBef>
              <a:spcAft>
                <a:spcPts val="1200"/>
              </a:spcAft>
            </a:pPr>
            <a:r>
              <a:rPr lang="en-GB" sz="3600" dirty="0" smtClean="0">
                <a:solidFill>
                  <a:schemeClr val="tx1"/>
                </a:solidFill>
              </a:rPr>
              <a:t>Violence</a:t>
            </a:r>
          </a:p>
          <a:p>
            <a:pPr lvl="1" hangingPunct="0">
              <a:spcBef>
                <a:spcPts val="1200"/>
              </a:spcBef>
              <a:spcAft>
                <a:spcPts val="1200"/>
              </a:spcAft>
            </a:pPr>
            <a:r>
              <a:rPr lang="en-GB" sz="3600" dirty="0" smtClean="0">
                <a:solidFill>
                  <a:schemeClr val="tx1"/>
                </a:solidFill>
              </a:rPr>
              <a:t>Psychological control</a:t>
            </a:r>
          </a:p>
          <a:p>
            <a:pPr lvl="1" hangingPunct="0">
              <a:spcBef>
                <a:spcPts val="1200"/>
              </a:spcBef>
              <a:spcAft>
                <a:spcPts val="1200"/>
              </a:spcAft>
            </a:pPr>
            <a:r>
              <a:rPr lang="en-GB" sz="3600" dirty="0" smtClean="0">
                <a:solidFill>
                  <a:schemeClr val="tx1"/>
                </a:solidFill>
              </a:rPr>
              <a:t>Economic vulnerability</a:t>
            </a:r>
          </a:p>
          <a:p>
            <a:pPr lvl="1" hangingPunct="0">
              <a:spcBef>
                <a:spcPts val="1200"/>
              </a:spcBef>
              <a:spcAft>
                <a:spcPts val="1200"/>
              </a:spcAft>
            </a:pPr>
            <a:r>
              <a:rPr lang="en-GB" sz="3600" dirty="0" smtClean="0">
                <a:solidFill>
                  <a:schemeClr val="tx1"/>
                </a:solidFill>
              </a:rPr>
              <a:t>Emotional vulnerabili</a:t>
            </a:r>
            <a:r>
              <a:rPr lang="en-GB" sz="4000" dirty="0" smtClean="0">
                <a:solidFill>
                  <a:schemeClr val="tx1"/>
                </a:solidFill>
              </a:rPr>
              <a:t>ty</a:t>
            </a:r>
          </a:p>
        </p:txBody>
      </p:sp>
      <p:pic>
        <p:nvPicPr>
          <p:cNvPr id="5" name="Picture 4" descr="4 yale keys.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608494" y="235164"/>
            <a:ext cx="1869661" cy="1854822"/>
          </a:xfrm>
          <a:prstGeom prst="rect">
            <a:avLst/>
          </a:prstGeom>
        </p:spPr>
      </p:pic>
      <p:pic>
        <p:nvPicPr>
          <p:cNvPr id="6" name="Picture 5" descr="tugofwar.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049812" y="2089986"/>
            <a:ext cx="2869767" cy="1916594"/>
          </a:xfrm>
          <a:prstGeom prst="rect">
            <a:avLst/>
          </a:prstGeom>
        </p:spPr>
      </p:pic>
      <p:pic>
        <p:nvPicPr>
          <p:cNvPr id="7" name="Picture 6" descr="Wheel.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427568" y="4268244"/>
            <a:ext cx="2332799" cy="2328133"/>
          </a:xfrm>
          <a:prstGeom prst="rect">
            <a:avLst/>
          </a:prstGeom>
        </p:spPr>
      </p:pic>
    </p:spTree>
    <p:extLst>
      <p:ext uri="{BB962C8B-B14F-4D97-AF65-F5344CB8AC3E}">
        <p14:creationId xmlns:p14="http://schemas.microsoft.com/office/powerpoint/2010/main" xmlns="" val="146074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920" y="295233"/>
            <a:ext cx="5552565" cy="870103"/>
          </a:xfrm>
        </p:spPr>
        <p:txBody>
          <a:bodyPr/>
          <a:lstStyle/>
          <a:p>
            <a:r>
              <a:rPr lang="en-US" b="1" dirty="0" smtClean="0"/>
              <a:t>THE KEYS</a:t>
            </a:r>
            <a:endParaRPr lang="en-US" sz="2400" b="1" dirty="0"/>
          </a:p>
        </p:txBody>
      </p:sp>
      <p:sp>
        <p:nvSpPr>
          <p:cNvPr id="3" name="Content Placeholder 2"/>
          <p:cNvSpPr>
            <a:spLocks noGrp="1"/>
          </p:cNvSpPr>
          <p:nvPr>
            <p:ph idx="1"/>
          </p:nvPr>
        </p:nvSpPr>
        <p:spPr>
          <a:xfrm>
            <a:off x="237898" y="1161270"/>
            <a:ext cx="8722369" cy="3599300"/>
          </a:xfrm>
        </p:spPr>
        <p:txBody>
          <a:bodyPr anchor="t">
            <a:noAutofit/>
          </a:bodyPr>
          <a:lstStyle/>
          <a:p>
            <a:pPr hangingPunct="0">
              <a:spcBef>
                <a:spcPts val="600"/>
              </a:spcBef>
              <a:spcAft>
                <a:spcPts val="600"/>
              </a:spcAft>
            </a:pPr>
            <a:r>
              <a:rPr lang="en-GB" sz="4000" dirty="0">
                <a:solidFill>
                  <a:schemeClr val="tx1"/>
                </a:solidFill>
              </a:rPr>
              <a:t>Learning to </a:t>
            </a:r>
            <a:r>
              <a:rPr lang="en-GB" sz="4000" dirty="0" smtClean="0">
                <a:solidFill>
                  <a:schemeClr val="tx1"/>
                </a:solidFill>
              </a:rPr>
              <a:t>communicate better</a:t>
            </a:r>
            <a:endParaRPr lang="en-GB" sz="4000" dirty="0">
              <a:solidFill>
                <a:schemeClr val="tx1"/>
              </a:solidFill>
            </a:endParaRPr>
          </a:p>
          <a:p>
            <a:r>
              <a:rPr lang="en-US" dirty="0" smtClean="0">
                <a:solidFill>
                  <a:schemeClr val="tx1"/>
                </a:solidFill>
                <a:latin typeface="News Gothic MT" charset="0"/>
              </a:rPr>
              <a:t>Pryor </a:t>
            </a:r>
            <a:r>
              <a:rPr lang="en-US" dirty="0">
                <a:solidFill>
                  <a:schemeClr val="tx1"/>
                </a:solidFill>
                <a:latin typeface="News Gothic MT" charset="0"/>
              </a:rPr>
              <a:t>- Evaluation of Parenting Through Separation Course</a:t>
            </a:r>
          </a:p>
          <a:p>
            <a:pPr lvl="1"/>
            <a:r>
              <a:rPr lang="en-US" dirty="0">
                <a:solidFill>
                  <a:schemeClr val="tx1"/>
                </a:solidFill>
                <a:latin typeface="News Gothic MT" charset="0"/>
              </a:rPr>
              <a:t>190 parents (128 in Court, 62 did themselves)</a:t>
            </a:r>
          </a:p>
          <a:p>
            <a:pPr lvl="1"/>
            <a:r>
              <a:rPr lang="en-US" dirty="0">
                <a:solidFill>
                  <a:schemeClr val="tx1"/>
                </a:solidFill>
                <a:latin typeface="News Gothic MT" charset="0"/>
              </a:rPr>
              <a:t>Conflict major issue</a:t>
            </a:r>
          </a:p>
          <a:p>
            <a:pPr lvl="1"/>
            <a:r>
              <a:rPr lang="en-US" dirty="0">
                <a:solidFill>
                  <a:schemeClr val="tx1"/>
                </a:solidFill>
                <a:latin typeface="News Gothic MT" charset="0"/>
              </a:rPr>
              <a:t>Course does not improve communication</a:t>
            </a:r>
          </a:p>
          <a:p>
            <a:pPr lvl="1"/>
            <a:r>
              <a:rPr lang="en-US" dirty="0">
                <a:solidFill>
                  <a:schemeClr val="tx1"/>
                </a:solidFill>
                <a:latin typeface="News Gothic MT" charset="0"/>
              </a:rPr>
              <a:t>A reducing conflict component in course would help</a:t>
            </a:r>
            <a:endParaRPr lang="en-GB" sz="3600" dirty="0" smtClean="0">
              <a:solidFill>
                <a:schemeClr val="tx1"/>
              </a:solidFill>
            </a:endParaRPr>
          </a:p>
        </p:txBody>
      </p:sp>
      <p:pic>
        <p:nvPicPr>
          <p:cNvPr id="6" name="Picture 5" descr="invoices_business_communicate.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234187" y="4626240"/>
            <a:ext cx="4272833" cy="1911697"/>
          </a:xfrm>
          <a:prstGeom prst="rect">
            <a:avLst/>
          </a:prstGeom>
        </p:spPr>
      </p:pic>
      <p:pic>
        <p:nvPicPr>
          <p:cNvPr id="10" name="Picture 9" descr="4 yale keys.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097034" y="324919"/>
            <a:ext cx="950298" cy="942756"/>
          </a:xfrm>
          <a:prstGeom prst="rect">
            <a:avLst/>
          </a:prstGeom>
        </p:spPr>
      </p:pic>
      <p:pic>
        <p:nvPicPr>
          <p:cNvPr id="11" name="Picture 10" descr="4 yale keys.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507020" y="295233"/>
            <a:ext cx="950298" cy="942756"/>
          </a:xfrm>
          <a:prstGeom prst="rect">
            <a:avLst/>
          </a:prstGeom>
        </p:spPr>
      </p:pic>
    </p:spTree>
    <p:extLst>
      <p:ext uri="{BB962C8B-B14F-4D97-AF65-F5344CB8AC3E}">
        <p14:creationId xmlns:p14="http://schemas.microsoft.com/office/powerpoint/2010/main" xmlns="" val="2931948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523" y="710723"/>
            <a:ext cx="5552565" cy="870103"/>
          </a:xfrm>
        </p:spPr>
        <p:txBody>
          <a:bodyPr/>
          <a:lstStyle/>
          <a:p>
            <a:r>
              <a:rPr lang="en-US" b="1" dirty="0" smtClean="0"/>
              <a:t>THE KEYS</a:t>
            </a:r>
            <a:endParaRPr lang="en-US" sz="2400" b="1" dirty="0"/>
          </a:p>
        </p:txBody>
      </p:sp>
      <p:sp>
        <p:nvSpPr>
          <p:cNvPr id="3" name="Content Placeholder 2"/>
          <p:cNvSpPr>
            <a:spLocks noGrp="1"/>
          </p:cNvSpPr>
          <p:nvPr>
            <p:ph idx="1"/>
          </p:nvPr>
        </p:nvSpPr>
        <p:spPr>
          <a:xfrm>
            <a:off x="3116746" y="2068178"/>
            <a:ext cx="5616016" cy="4306012"/>
          </a:xfrm>
        </p:spPr>
        <p:txBody>
          <a:bodyPr anchor="t">
            <a:noAutofit/>
          </a:bodyPr>
          <a:lstStyle/>
          <a:p>
            <a:pPr hangingPunct="0">
              <a:spcBef>
                <a:spcPts val="1200"/>
              </a:spcBef>
              <a:spcAft>
                <a:spcPts val="1200"/>
              </a:spcAft>
            </a:pPr>
            <a:r>
              <a:rPr lang="en-GB" sz="4000" dirty="0" smtClean="0">
                <a:solidFill>
                  <a:schemeClr val="tx1"/>
                </a:solidFill>
              </a:rPr>
              <a:t>Legal understanding and support on:</a:t>
            </a:r>
          </a:p>
          <a:p>
            <a:pPr lvl="1" hangingPunct="0">
              <a:spcBef>
                <a:spcPts val="1200"/>
              </a:spcBef>
              <a:spcAft>
                <a:spcPts val="1200"/>
              </a:spcAft>
            </a:pPr>
            <a:r>
              <a:rPr lang="en-GB" sz="3600" dirty="0" smtClean="0">
                <a:solidFill>
                  <a:schemeClr val="tx1"/>
                </a:solidFill>
              </a:rPr>
              <a:t>Children’s issues</a:t>
            </a:r>
          </a:p>
          <a:p>
            <a:pPr lvl="1" hangingPunct="0">
              <a:spcBef>
                <a:spcPts val="1200"/>
              </a:spcBef>
              <a:spcAft>
                <a:spcPts val="1200"/>
              </a:spcAft>
            </a:pPr>
            <a:r>
              <a:rPr lang="en-GB" sz="3600" dirty="0" smtClean="0">
                <a:solidFill>
                  <a:schemeClr val="tx1"/>
                </a:solidFill>
              </a:rPr>
              <a:t>Financial issues</a:t>
            </a:r>
          </a:p>
          <a:p>
            <a:pPr lvl="1" hangingPunct="0">
              <a:spcBef>
                <a:spcPts val="1200"/>
              </a:spcBef>
              <a:spcAft>
                <a:spcPts val="1200"/>
              </a:spcAft>
            </a:pPr>
            <a:r>
              <a:rPr lang="en-GB" sz="3600" dirty="0" smtClean="0">
                <a:solidFill>
                  <a:schemeClr val="tx1"/>
                </a:solidFill>
              </a:rPr>
              <a:t>Property issues</a:t>
            </a:r>
          </a:p>
        </p:txBody>
      </p:sp>
      <p:pic>
        <p:nvPicPr>
          <p:cNvPr id="5" name="Picture 4" descr="4 yale keys.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551922" y="428688"/>
            <a:ext cx="1494219" cy="1482360"/>
          </a:xfrm>
          <a:prstGeom prst="rect">
            <a:avLst/>
          </a:prstGeom>
        </p:spPr>
      </p:pic>
      <p:pic>
        <p:nvPicPr>
          <p:cNvPr id="4" name="Picture 3" descr="Kids.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30940" y="224617"/>
            <a:ext cx="2604378" cy="2059276"/>
          </a:xfrm>
          <a:prstGeom prst="rect">
            <a:avLst/>
          </a:prstGeom>
        </p:spPr>
      </p:pic>
      <p:pic>
        <p:nvPicPr>
          <p:cNvPr id="8" name="Picture 7" descr="money.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46669" y="2526393"/>
            <a:ext cx="1573894" cy="1573894"/>
          </a:xfrm>
          <a:prstGeom prst="rect">
            <a:avLst/>
          </a:prstGeom>
        </p:spPr>
      </p:pic>
      <p:pic>
        <p:nvPicPr>
          <p:cNvPr id="9" name="Picture 8" descr="House.jp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83810" y="4356719"/>
            <a:ext cx="2166561" cy="2235186"/>
          </a:xfrm>
          <a:prstGeom prst="rect">
            <a:avLst/>
          </a:prstGeom>
        </p:spPr>
      </p:pic>
    </p:spTree>
    <p:extLst>
      <p:ext uri="{BB962C8B-B14F-4D97-AF65-F5344CB8AC3E}">
        <p14:creationId xmlns:p14="http://schemas.microsoft.com/office/powerpoint/2010/main" xmlns="" val="188058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2166"/>
            <a:ext cx="8042276" cy="843500"/>
          </a:xfrm>
        </p:spPr>
        <p:txBody>
          <a:bodyPr/>
          <a:lstStyle/>
          <a:p>
            <a:r>
              <a:rPr lang="en-US" b="1" dirty="0" smtClean="0"/>
              <a:t>Behaviour Focus</a:t>
            </a:r>
            <a:endParaRPr lang="en-US" b="1" dirty="0"/>
          </a:p>
        </p:txBody>
      </p:sp>
      <p:sp>
        <p:nvSpPr>
          <p:cNvPr id="3" name="Content Placeholder 2"/>
          <p:cNvSpPr>
            <a:spLocks noGrp="1"/>
          </p:cNvSpPr>
          <p:nvPr>
            <p:ph idx="1"/>
          </p:nvPr>
        </p:nvSpPr>
        <p:spPr>
          <a:xfrm>
            <a:off x="4025572" y="1326806"/>
            <a:ext cx="4887382" cy="4728873"/>
          </a:xfrm>
        </p:spPr>
        <p:txBody>
          <a:bodyPr>
            <a:noAutofit/>
          </a:bodyPr>
          <a:lstStyle/>
          <a:p>
            <a:pPr>
              <a:spcBef>
                <a:spcPts val="600"/>
              </a:spcBef>
              <a:spcAft>
                <a:spcPts val="600"/>
              </a:spcAft>
            </a:pPr>
            <a:r>
              <a:rPr lang="en-US" sz="3200" dirty="0" smtClean="0">
                <a:solidFill>
                  <a:schemeClr val="tx1"/>
                </a:solidFill>
              </a:rPr>
              <a:t>Modifying expectations</a:t>
            </a:r>
          </a:p>
          <a:p>
            <a:pPr>
              <a:spcBef>
                <a:spcPts val="600"/>
              </a:spcBef>
              <a:spcAft>
                <a:spcPts val="600"/>
              </a:spcAft>
            </a:pPr>
            <a:r>
              <a:rPr lang="en-US" sz="3200" dirty="0" smtClean="0">
                <a:solidFill>
                  <a:schemeClr val="tx1"/>
                </a:solidFill>
              </a:rPr>
              <a:t>Modifying behaviour</a:t>
            </a:r>
          </a:p>
          <a:p>
            <a:pPr>
              <a:spcBef>
                <a:spcPts val="600"/>
              </a:spcBef>
              <a:spcAft>
                <a:spcPts val="600"/>
              </a:spcAft>
            </a:pPr>
            <a:r>
              <a:rPr lang="en-US" sz="3200" dirty="0" smtClean="0">
                <a:solidFill>
                  <a:schemeClr val="tx1"/>
                </a:solidFill>
              </a:rPr>
              <a:t>Accept or be reconciled to a state of affairs, </a:t>
            </a:r>
            <a:r>
              <a:rPr lang="en-US" sz="3200" b="1" u="sng" dirty="0" smtClean="0">
                <a:solidFill>
                  <a:schemeClr val="tx1"/>
                </a:solidFill>
              </a:rPr>
              <a:t>whatever it may be</a:t>
            </a:r>
          </a:p>
          <a:p>
            <a:pPr>
              <a:spcBef>
                <a:spcPts val="600"/>
              </a:spcBef>
              <a:spcAft>
                <a:spcPts val="600"/>
              </a:spcAft>
            </a:pPr>
            <a:r>
              <a:rPr lang="en-US" sz="3200" dirty="0" smtClean="0">
                <a:solidFill>
                  <a:schemeClr val="tx1"/>
                </a:solidFill>
              </a:rPr>
              <a:t>No external measures</a:t>
            </a:r>
          </a:p>
        </p:txBody>
      </p:sp>
      <p:pic>
        <p:nvPicPr>
          <p:cNvPr id="4" name="Picture 3" descr="Behavior_Modification-3.gif"/>
          <p:cNvPicPr>
            <a:picLocks noChangeAspect="1"/>
          </p:cNvPicPr>
          <p:nvPr/>
        </p:nvPicPr>
        <p:blipFill rotWithShape="1">
          <a:blip r:embed="rId2" cstate="email">
            <a:extLst>
              <a:ext uri="{28A0092B-C50C-407E-A947-70E740481C1C}">
                <a14:useLocalDpi xmlns:a14="http://schemas.microsoft.com/office/drawing/2010/main" xmlns="" val="0"/>
              </a:ext>
            </a:extLst>
          </a:blip>
          <a:srcRect t="5906" b="3425"/>
          <a:stretch/>
        </p:blipFill>
        <p:spPr>
          <a:xfrm>
            <a:off x="206477" y="1415082"/>
            <a:ext cx="3717038" cy="4549875"/>
          </a:xfrm>
          <a:prstGeom prst="rect">
            <a:avLst/>
          </a:prstGeom>
        </p:spPr>
      </p:pic>
    </p:spTree>
    <p:extLst>
      <p:ext uri="{BB962C8B-B14F-4D97-AF65-F5344CB8AC3E}">
        <p14:creationId xmlns:p14="http://schemas.microsoft.com/office/powerpoint/2010/main" xmlns="" val="3862365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5" y="186121"/>
            <a:ext cx="8498433" cy="843500"/>
          </a:xfrm>
        </p:spPr>
        <p:txBody>
          <a:bodyPr/>
          <a:lstStyle/>
          <a:p>
            <a:r>
              <a:rPr lang="en-US" b="1" dirty="0" smtClean="0"/>
              <a:t>THE KEYS</a:t>
            </a:r>
            <a:endParaRPr lang="en-US" sz="2400" b="1" dirty="0"/>
          </a:p>
        </p:txBody>
      </p:sp>
      <p:sp>
        <p:nvSpPr>
          <p:cNvPr id="3" name="Content Placeholder 2"/>
          <p:cNvSpPr>
            <a:spLocks noGrp="1"/>
          </p:cNvSpPr>
          <p:nvPr>
            <p:ph idx="1"/>
          </p:nvPr>
        </p:nvSpPr>
        <p:spPr>
          <a:xfrm>
            <a:off x="181435" y="1115735"/>
            <a:ext cx="6015495" cy="5250524"/>
          </a:xfrm>
        </p:spPr>
        <p:txBody>
          <a:bodyPr>
            <a:noAutofit/>
          </a:bodyPr>
          <a:lstStyle/>
          <a:p>
            <a:pPr>
              <a:spcAft>
                <a:spcPts val="600"/>
              </a:spcAft>
            </a:pPr>
            <a:r>
              <a:rPr lang="en-US" sz="3200" dirty="0" err="1" smtClean="0">
                <a:solidFill>
                  <a:schemeClr val="tx1"/>
                </a:solidFill>
              </a:rPr>
              <a:t>Howieson</a:t>
            </a:r>
            <a:r>
              <a:rPr lang="en-US" sz="3200" dirty="0" smtClean="0">
                <a:solidFill>
                  <a:schemeClr val="tx1"/>
                </a:solidFill>
              </a:rPr>
              <a:t> 2011</a:t>
            </a:r>
            <a:endParaRPr lang="en-US" sz="3200" dirty="0">
              <a:solidFill>
                <a:schemeClr val="tx1"/>
              </a:solidFill>
            </a:endParaRPr>
          </a:p>
          <a:p>
            <a:pPr lvl="1">
              <a:spcAft>
                <a:spcPts val="600"/>
              </a:spcAft>
            </a:pPr>
            <a:r>
              <a:rPr lang="en-US" sz="3000" dirty="0" smtClean="0">
                <a:solidFill>
                  <a:schemeClr val="tx1"/>
                </a:solidFill>
              </a:rPr>
              <a:t>“A lawyer emphasising protection of his or her clients’ legal rights was an essential part of the conciliatory client-centered approach”</a:t>
            </a:r>
          </a:p>
          <a:p>
            <a:pPr>
              <a:spcAft>
                <a:spcPts val="600"/>
              </a:spcAft>
            </a:pPr>
            <a:r>
              <a:rPr lang="en-US" sz="3200" dirty="0" smtClean="0">
                <a:solidFill>
                  <a:schemeClr val="tx1"/>
                </a:solidFill>
              </a:rPr>
              <a:t>Fairness of procedure = enhances satisfaction and co-operative behaviour</a:t>
            </a:r>
          </a:p>
        </p:txBody>
      </p:sp>
      <p:pic>
        <p:nvPicPr>
          <p:cNvPr id="4" name="Picture 3" descr="Lawyer-client.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973512" y="1751980"/>
            <a:ext cx="2967116" cy="3703850"/>
          </a:xfrm>
          <a:prstGeom prst="rect">
            <a:avLst/>
          </a:prstGeom>
        </p:spPr>
      </p:pic>
    </p:spTree>
    <p:extLst>
      <p:ext uri="{BB962C8B-B14F-4D97-AF65-F5344CB8AC3E}">
        <p14:creationId xmlns:p14="http://schemas.microsoft.com/office/powerpoint/2010/main" xmlns="" val="995094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332" y="774897"/>
            <a:ext cx="3275265" cy="870103"/>
          </a:xfrm>
        </p:spPr>
        <p:txBody>
          <a:bodyPr/>
          <a:lstStyle/>
          <a:p>
            <a:r>
              <a:rPr lang="en-US" b="1" dirty="0" smtClean="0"/>
              <a:t>THE KEYS</a:t>
            </a:r>
            <a:endParaRPr lang="en-US" sz="2400" b="1" dirty="0"/>
          </a:p>
        </p:txBody>
      </p:sp>
      <p:sp>
        <p:nvSpPr>
          <p:cNvPr id="3" name="Content Placeholder 2"/>
          <p:cNvSpPr>
            <a:spLocks noGrp="1"/>
          </p:cNvSpPr>
          <p:nvPr>
            <p:ph idx="1"/>
          </p:nvPr>
        </p:nvSpPr>
        <p:spPr>
          <a:xfrm>
            <a:off x="576185" y="1911048"/>
            <a:ext cx="8254735" cy="4473682"/>
          </a:xfrm>
        </p:spPr>
        <p:txBody>
          <a:bodyPr anchor="t">
            <a:noAutofit/>
          </a:bodyPr>
          <a:lstStyle/>
          <a:p>
            <a:pPr hangingPunct="0">
              <a:spcBef>
                <a:spcPts val="1200"/>
              </a:spcBef>
              <a:spcAft>
                <a:spcPts val="1200"/>
              </a:spcAft>
            </a:pPr>
            <a:r>
              <a:rPr lang="en-GB" sz="3600" b="1" dirty="0" smtClean="0">
                <a:solidFill>
                  <a:schemeClr val="tx1"/>
                </a:solidFill>
              </a:rPr>
              <a:t>Understanding the Children’s Perspective</a:t>
            </a:r>
          </a:p>
          <a:p>
            <a:pPr hangingPunct="0">
              <a:spcBef>
                <a:spcPts val="1200"/>
              </a:spcBef>
              <a:spcAft>
                <a:spcPts val="1200"/>
              </a:spcAft>
            </a:pPr>
            <a:r>
              <a:rPr lang="en-GB" sz="3600" b="1" u="sng" dirty="0" smtClean="0">
                <a:solidFill>
                  <a:schemeClr val="tx1"/>
                </a:solidFill>
              </a:rPr>
              <a:t>Jen McIntosh</a:t>
            </a:r>
          </a:p>
          <a:p>
            <a:pPr lvl="1" hangingPunct="0">
              <a:spcBef>
                <a:spcPts val="1200"/>
              </a:spcBef>
              <a:spcAft>
                <a:spcPts val="1200"/>
              </a:spcAft>
            </a:pPr>
            <a:r>
              <a:rPr lang="en-GB" sz="2800" dirty="0" smtClean="0">
                <a:solidFill>
                  <a:schemeClr val="tx1"/>
                </a:solidFill>
              </a:rPr>
              <a:t>Child focused priorities</a:t>
            </a:r>
          </a:p>
          <a:p>
            <a:pPr lvl="1" hangingPunct="0">
              <a:spcBef>
                <a:spcPts val="1200"/>
              </a:spcBef>
              <a:spcAft>
                <a:spcPts val="1200"/>
              </a:spcAft>
            </a:pPr>
            <a:r>
              <a:rPr lang="en-GB" sz="2800" dirty="0" smtClean="0">
                <a:solidFill>
                  <a:schemeClr val="tx1"/>
                </a:solidFill>
              </a:rPr>
              <a:t>Child inclusive – concerns fed in</a:t>
            </a:r>
          </a:p>
          <a:p>
            <a:pPr lvl="1" hangingPunct="0">
              <a:spcBef>
                <a:spcPts val="1200"/>
              </a:spcBef>
              <a:spcAft>
                <a:spcPts val="1200"/>
              </a:spcAft>
            </a:pPr>
            <a:r>
              <a:rPr lang="en-GB" sz="2800" dirty="0" smtClean="0">
                <a:solidFill>
                  <a:schemeClr val="tx1"/>
                </a:solidFill>
              </a:rPr>
              <a:t>What is it like to be </a:t>
            </a:r>
            <a:r>
              <a:rPr lang="en-GB" sz="2800" b="1" u="sng" dirty="0" smtClean="0">
                <a:solidFill>
                  <a:schemeClr val="tx1"/>
                </a:solidFill>
              </a:rPr>
              <a:t>this</a:t>
            </a:r>
            <a:r>
              <a:rPr lang="en-GB" sz="2800" dirty="0" smtClean="0">
                <a:solidFill>
                  <a:schemeClr val="tx1"/>
                </a:solidFill>
              </a:rPr>
              <a:t> child in </a:t>
            </a:r>
            <a:r>
              <a:rPr lang="en-GB" sz="2800" b="1" u="sng" dirty="0" smtClean="0">
                <a:solidFill>
                  <a:schemeClr val="tx1"/>
                </a:solidFill>
              </a:rPr>
              <a:t>this</a:t>
            </a:r>
            <a:r>
              <a:rPr lang="en-GB" sz="2800" dirty="0" smtClean="0">
                <a:solidFill>
                  <a:schemeClr val="tx1"/>
                </a:solidFill>
              </a:rPr>
              <a:t> family?</a:t>
            </a:r>
          </a:p>
        </p:txBody>
      </p:sp>
      <p:pic>
        <p:nvPicPr>
          <p:cNvPr id="5" name="Picture 4" descr="4 yale keys.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297597" y="428688"/>
            <a:ext cx="1494219" cy="1482360"/>
          </a:xfrm>
          <a:prstGeom prst="rect">
            <a:avLst/>
          </a:prstGeom>
        </p:spPr>
      </p:pic>
      <p:pic>
        <p:nvPicPr>
          <p:cNvPr id="6" name="Picture 5" descr="dr-jennifer-mcintosh-passing-subjective-beliefs-as-science.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933848" y="264073"/>
            <a:ext cx="1897072" cy="1646975"/>
          </a:xfrm>
          <a:prstGeom prst="rect">
            <a:avLst/>
          </a:prstGeom>
        </p:spPr>
      </p:pic>
      <p:pic>
        <p:nvPicPr>
          <p:cNvPr id="4" name="Picture 3" descr="timthumb.php.jpg"/>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5392505" y="2795159"/>
            <a:ext cx="3343523" cy="1978691"/>
          </a:xfrm>
          <a:prstGeom prst="rect">
            <a:avLst/>
          </a:prstGeom>
        </p:spPr>
      </p:pic>
    </p:spTree>
    <p:extLst>
      <p:ext uri="{BB962C8B-B14F-4D97-AF65-F5344CB8AC3E}">
        <p14:creationId xmlns:p14="http://schemas.microsoft.com/office/powerpoint/2010/main" xmlns="" val="1097934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332" y="774897"/>
            <a:ext cx="3275265" cy="870103"/>
          </a:xfrm>
        </p:spPr>
        <p:txBody>
          <a:bodyPr/>
          <a:lstStyle/>
          <a:p>
            <a:r>
              <a:rPr lang="en-US" b="1" dirty="0" smtClean="0"/>
              <a:t>THE KEYS</a:t>
            </a:r>
            <a:endParaRPr lang="en-US" sz="2400" b="1" dirty="0"/>
          </a:p>
        </p:txBody>
      </p:sp>
      <p:sp>
        <p:nvSpPr>
          <p:cNvPr id="3" name="Content Placeholder 2"/>
          <p:cNvSpPr>
            <a:spLocks noGrp="1"/>
          </p:cNvSpPr>
          <p:nvPr>
            <p:ph idx="1"/>
          </p:nvPr>
        </p:nvSpPr>
        <p:spPr>
          <a:xfrm>
            <a:off x="3086287" y="2157972"/>
            <a:ext cx="5744633" cy="4473682"/>
          </a:xfrm>
        </p:spPr>
        <p:txBody>
          <a:bodyPr anchor="t">
            <a:noAutofit/>
          </a:bodyPr>
          <a:lstStyle/>
          <a:p>
            <a:pPr hangingPunct="0">
              <a:spcBef>
                <a:spcPts val="1200"/>
              </a:spcBef>
              <a:spcAft>
                <a:spcPts val="1200"/>
              </a:spcAft>
            </a:pPr>
            <a:r>
              <a:rPr lang="en-GB" sz="3600" b="1" dirty="0" smtClean="0">
                <a:solidFill>
                  <a:schemeClr val="tx1"/>
                </a:solidFill>
              </a:rPr>
              <a:t>Understanding the Children’s Perspective</a:t>
            </a:r>
          </a:p>
          <a:p>
            <a:pPr lvl="1" hangingPunct="0">
              <a:spcBef>
                <a:spcPts val="1200"/>
              </a:spcBef>
              <a:spcAft>
                <a:spcPts val="1200"/>
              </a:spcAft>
            </a:pPr>
            <a:r>
              <a:rPr lang="en-GB" sz="3200" dirty="0" smtClean="0">
                <a:solidFill>
                  <a:schemeClr val="tx1"/>
                </a:solidFill>
              </a:rPr>
              <a:t>Conflict reduced</a:t>
            </a:r>
          </a:p>
          <a:p>
            <a:pPr lvl="1" hangingPunct="0">
              <a:spcBef>
                <a:spcPts val="1200"/>
              </a:spcBef>
              <a:spcAft>
                <a:spcPts val="1200"/>
              </a:spcAft>
            </a:pPr>
            <a:r>
              <a:rPr lang="en-GB" sz="3200" dirty="0" smtClean="0">
                <a:solidFill>
                  <a:schemeClr val="tx1"/>
                </a:solidFill>
              </a:rPr>
              <a:t>Children’s distress lowered</a:t>
            </a:r>
          </a:p>
          <a:p>
            <a:pPr lvl="1" hangingPunct="0">
              <a:spcBef>
                <a:spcPts val="1200"/>
              </a:spcBef>
              <a:spcAft>
                <a:spcPts val="1200"/>
              </a:spcAft>
            </a:pPr>
            <a:r>
              <a:rPr lang="en-GB" sz="3200" dirty="0" smtClean="0">
                <a:solidFill>
                  <a:schemeClr val="tx1"/>
                </a:solidFill>
              </a:rPr>
              <a:t>Durable and workable</a:t>
            </a:r>
          </a:p>
        </p:txBody>
      </p:sp>
      <p:pic>
        <p:nvPicPr>
          <p:cNvPr id="5" name="Picture 4" descr="4 yale keys.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297597" y="428688"/>
            <a:ext cx="1494219" cy="1482360"/>
          </a:xfrm>
          <a:prstGeom prst="rect">
            <a:avLst/>
          </a:prstGeom>
        </p:spPr>
      </p:pic>
      <p:pic>
        <p:nvPicPr>
          <p:cNvPr id="6" name="Picture 5" descr="dr-jennifer-mcintosh-passing-subjective-beliefs-as-science.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933848" y="264073"/>
            <a:ext cx="1897072" cy="1646975"/>
          </a:xfrm>
          <a:prstGeom prst="rect">
            <a:avLst/>
          </a:prstGeom>
        </p:spPr>
      </p:pic>
      <p:pic>
        <p:nvPicPr>
          <p:cNvPr id="4" name="Picture 3" descr="kid.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22195" y="2930617"/>
            <a:ext cx="3081505" cy="2807409"/>
          </a:xfrm>
          <a:prstGeom prst="rect">
            <a:avLst/>
          </a:prstGeom>
        </p:spPr>
      </p:pic>
    </p:spTree>
    <p:extLst>
      <p:ext uri="{BB962C8B-B14F-4D97-AF65-F5344CB8AC3E}">
        <p14:creationId xmlns:p14="http://schemas.microsoft.com/office/powerpoint/2010/main" xmlns="" val="367004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5" y="186121"/>
            <a:ext cx="8498433" cy="843500"/>
          </a:xfrm>
        </p:spPr>
        <p:txBody>
          <a:bodyPr/>
          <a:lstStyle/>
          <a:p>
            <a:r>
              <a:rPr lang="en-US" b="1" dirty="0" smtClean="0"/>
              <a:t>Outcome Focus</a:t>
            </a:r>
            <a:endParaRPr lang="en-US" b="1" dirty="0"/>
          </a:p>
        </p:txBody>
      </p:sp>
      <p:sp>
        <p:nvSpPr>
          <p:cNvPr id="3" name="Content Placeholder 2"/>
          <p:cNvSpPr>
            <a:spLocks noGrp="1"/>
          </p:cNvSpPr>
          <p:nvPr>
            <p:ph idx="1"/>
          </p:nvPr>
        </p:nvSpPr>
        <p:spPr>
          <a:xfrm>
            <a:off x="283491" y="1548150"/>
            <a:ext cx="4422458" cy="4728873"/>
          </a:xfrm>
        </p:spPr>
        <p:txBody>
          <a:bodyPr>
            <a:noAutofit/>
          </a:bodyPr>
          <a:lstStyle/>
          <a:p>
            <a:pPr>
              <a:spcBef>
                <a:spcPts val="600"/>
              </a:spcBef>
              <a:spcAft>
                <a:spcPts val="600"/>
              </a:spcAft>
            </a:pPr>
            <a:r>
              <a:rPr lang="en-US" sz="3200" dirty="0" smtClean="0">
                <a:solidFill>
                  <a:schemeClr val="tx1"/>
                </a:solidFill>
              </a:rPr>
              <a:t>Is the outcome fair?</a:t>
            </a:r>
            <a:endParaRPr lang="en-US" sz="3200" dirty="0">
              <a:solidFill>
                <a:schemeClr val="tx1"/>
              </a:solidFill>
            </a:endParaRPr>
          </a:p>
          <a:p>
            <a:pPr lvl="1">
              <a:spcAft>
                <a:spcPts val="600"/>
              </a:spcAft>
            </a:pPr>
            <a:r>
              <a:rPr lang="en-US" sz="3000" dirty="0">
                <a:solidFill>
                  <a:schemeClr val="tx1"/>
                </a:solidFill>
              </a:rPr>
              <a:t>A</a:t>
            </a:r>
            <a:r>
              <a:rPr lang="en-US" sz="3000" dirty="0" smtClean="0">
                <a:solidFill>
                  <a:schemeClr val="tx1"/>
                </a:solidFill>
              </a:rPr>
              <a:t>ctual result reached fair?</a:t>
            </a:r>
          </a:p>
          <a:p>
            <a:pPr lvl="1">
              <a:spcAft>
                <a:spcPts val="600"/>
              </a:spcAft>
            </a:pPr>
            <a:r>
              <a:rPr lang="en-US" sz="3000" dirty="0" smtClean="0">
                <a:solidFill>
                  <a:schemeClr val="tx1"/>
                </a:solidFill>
              </a:rPr>
              <a:t>Method used fair</a:t>
            </a:r>
          </a:p>
          <a:p>
            <a:pPr>
              <a:spcAft>
                <a:spcPts val="600"/>
              </a:spcAft>
            </a:pPr>
            <a:r>
              <a:rPr lang="en-US" sz="3400" dirty="0" smtClean="0">
                <a:solidFill>
                  <a:schemeClr val="tx1"/>
                </a:solidFill>
              </a:rPr>
              <a:t>External measure</a:t>
            </a:r>
          </a:p>
          <a:p>
            <a:pPr lvl="1">
              <a:spcAft>
                <a:spcPts val="600"/>
              </a:spcAft>
            </a:pPr>
            <a:r>
              <a:rPr lang="en-US" sz="3200" dirty="0" smtClean="0">
                <a:solidFill>
                  <a:schemeClr val="tx1"/>
                </a:solidFill>
              </a:rPr>
              <a:t>Family Justice system</a:t>
            </a:r>
          </a:p>
        </p:txBody>
      </p:sp>
      <p:pic>
        <p:nvPicPr>
          <p:cNvPr id="5" name="Picture 4" descr="family-court-1200.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869869" y="1222404"/>
            <a:ext cx="3809999" cy="2542761"/>
          </a:xfrm>
          <a:prstGeom prst="rect">
            <a:avLst/>
          </a:prstGeom>
        </p:spPr>
      </p:pic>
      <p:pic>
        <p:nvPicPr>
          <p:cNvPr id="6" name="Picture 5" descr="Family court.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869868" y="3912587"/>
            <a:ext cx="3810000" cy="2540000"/>
          </a:xfrm>
          <a:prstGeom prst="rect">
            <a:avLst/>
          </a:prstGeom>
        </p:spPr>
      </p:pic>
    </p:spTree>
    <p:extLst>
      <p:ext uri="{BB962C8B-B14F-4D97-AF65-F5344CB8AC3E}">
        <p14:creationId xmlns:p14="http://schemas.microsoft.com/office/powerpoint/2010/main" xmlns="" val="3292158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01032"/>
            <a:ext cx="8042276" cy="843500"/>
          </a:xfrm>
        </p:spPr>
        <p:txBody>
          <a:bodyPr/>
          <a:lstStyle/>
          <a:p>
            <a:r>
              <a:rPr lang="en-US" b="1" dirty="0" smtClean="0"/>
              <a:t>What Is It All About?</a:t>
            </a:r>
            <a:endParaRPr lang="en-US" b="1" dirty="0"/>
          </a:p>
        </p:txBody>
      </p:sp>
      <p:sp>
        <p:nvSpPr>
          <p:cNvPr id="3" name="Content Placeholder 2"/>
          <p:cNvSpPr>
            <a:spLocks noGrp="1"/>
          </p:cNvSpPr>
          <p:nvPr>
            <p:ph idx="1"/>
          </p:nvPr>
        </p:nvSpPr>
        <p:spPr>
          <a:xfrm>
            <a:off x="3657012" y="1799012"/>
            <a:ext cx="4934539" cy="3880223"/>
          </a:xfrm>
        </p:spPr>
        <p:txBody>
          <a:bodyPr>
            <a:normAutofit fontScale="92500" lnSpcReduction="20000"/>
          </a:bodyPr>
          <a:lstStyle/>
          <a:p>
            <a:pPr marL="0" indent="0" algn="ctr">
              <a:buNone/>
            </a:pPr>
            <a:r>
              <a:rPr lang="en-US" sz="4400" dirty="0" smtClean="0">
                <a:solidFill>
                  <a:schemeClr val="tx1"/>
                </a:solidFill>
              </a:rPr>
              <a:t>Its about a </a:t>
            </a:r>
            <a:r>
              <a:rPr lang="en-US" sz="4400" i="1" u="sng" dirty="0" smtClean="0">
                <a:solidFill>
                  <a:schemeClr val="tx1"/>
                </a:solidFill>
              </a:rPr>
              <a:t>just</a:t>
            </a:r>
            <a:r>
              <a:rPr lang="en-US" sz="4400" dirty="0" smtClean="0">
                <a:solidFill>
                  <a:schemeClr val="tx1"/>
                </a:solidFill>
              </a:rPr>
              <a:t> settlement not </a:t>
            </a:r>
            <a:r>
              <a:rPr lang="en-US" sz="4400" i="1" u="sng" dirty="0" smtClean="0">
                <a:solidFill>
                  <a:schemeClr val="tx1"/>
                </a:solidFill>
              </a:rPr>
              <a:t>just</a:t>
            </a:r>
            <a:r>
              <a:rPr lang="en-US" sz="4400" i="1" dirty="0" smtClean="0">
                <a:solidFill>
                  <a:schemeClr val="tx1"/>
                </a:solidFill>
              </a:rPr>
              <a:t> </a:t>
            </a:r>
            <a:r>
              <a:rPr lang="en-US" sz="4400" dirty="0" smtClean="0">
                <a:solidFill>
                  <a:schemeClr val="tx1"/>
                </a:solidFill>
              </a:rPr>
              <a:t>about settlement</a:t>
            </a:r>
          </a:p>
          <a:p>
            <a:pPr marL="0" indent="0" algn="ctr">
              <a:buNone/>
            </a:pPr>
            <a:endParaRPr lang="en-US" sz="4400" dirty="0" smtClean="0">
              <a:solidFill>
                <a:schemeClr val="tx1"/>
              </a:solidFill>
            </a:endParaRPr>
          </a:p>
          <a:p>
            <a:pPr marL="0" indent="0">
              <a:buNone/>
            </a:pPr>
            <a:r>
              <a:rPr lang="en-US" sz="4400" dirty="0" smtClean="0">
                <a:solidFill>
                  <a:schemeClr val="tx1"/>
                </a:solidFill>
              </a:rPr>
              <a:t>-Dame Hazel </a:t>
            </a:r>
            <a:r>
              <a:rPr lang="en-US" sz="4400" dirty="0" err="1" smtClean="0">
                <a:solidFill>
                  <a:schemeClr val="tx1"/>
                </a:solidFill>
              </a:rPr>
              <a:t>Genn</a:t>
            </a:r>
            <a:endParaRPr lang="en-US" sz="4400" dirty="0">
              <a:solidFill>
                <a:schemeClr val="tx1"/>
              </a:solidFill>
            </a:endParaRPr>
          </a:p>
        </p:txBody>
      </p:sp>
      <p:pic>
        <p:nvPicPr>
          <p:cNvPr id="4" name="Picture 3" descr="a_genn_0908_sm.gi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247361" y="2263686"/>
            <a:ext cx="2301947" cy="2831395"/>
          </a:xfrm>
          <a:prstGeom prst="rect">
            <a:avLst/>
          </a:prstGeom>
        </p:spPr>
      </p:pic>
    </p:spTree>
    <p:extLst>
      <p:ext uri="{BB962C8B-B14F-4D97-AF65-F5344CB8AC3E}">
        <p14:creationId xmlns:p14="http://schemas.microsoft.com/office/powerpoint/2010/main" xmlns="" val="275852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6470" y="515257"/>
            <a:ext cx="3109490" cy="843500"/>
          </a:xfrm>
        </p:spPr>
        <p:txBody>
          <a:bodyPr/>
          <a:lstStyle/>
          <a:p>
            <a:r>
              <a:rPr lang="en-US" b="1" dirty="0" smtClean="0"/>
              <a:t>What?</a:t>
            </a:r>
            <a:endParaRPr lang="en-US" b="1" dirty="0"/>
          </a:p>
        </p:txBody>
      </p:sp>
      <p:sp>
        <p:nvSpPr>
          <p:cNvPr id="3" name="Content Placeholder 2"/>
          <p:cNvSpPr>
            <a:spLocks noGrp="1"/>
          </p:cNvSpPr>
          <p:nvPr>
            <p:ph idx="1"/>
          </p:nvPr>
        </p:nvSpPr>
        <p:spPr>
          <a:xfrm>
            <a:off x="5466470" y="1680344"/>
            <a:ext cx="3167751" cy="4576178"/>
          </a:xfrm>
        </p:spPr>
        <p:txBody>
          <a:bodyPr>
            <a:noAutofit/>
          </a:bodyPr>
          <a:lstStyle/>
          <a:p>
            <a:pPr>
              <a:spcBef>
                <a:spcPts val="1200"/>
              </a:spcBef>
              <a:spcAft>
                <a:spcPts val="1200"/>
              </a:spcAft>
            </a:pPr>
            <a:r>
              <a:rPr lang="en-US" sz="2800" dirty="0" smtClean="0">
                <a:solidFill>
                  <a:schemeClr val="tx1"/>
                </a:solidFill>
              </a:rPr>
              <a:t>Mandatory FDR (with some exceptions)</a:t>
            </a:r>
          </a:p>
          <a:p>
            <a:pPr>
              <a:spcBef>
                <a:spcPts val="1200"/>
              </a:spcBef>
              <a:spcAft>
                <a:spcPts val="1200"/>
              </a:spcAft>
            </a:pPr>
            <a:r>
              <a:rPr lang="en-US" sz="2800" dirty="0" smtClean="0">
                <a:solidFill>
                  <a:schemeClr val="tx1"/>
                </a:solidFill>
              </a:rPr>
              <a:t>Restrictions on legal representation</a:t>
            </a:r>
          </a:p>
          <a:p>
            <a:pPr>
              <a:spcBef>
                <a:spcPts val="1200"/>
              </a:spcBef>
              <a:spcAft>
                <a:spcPts val="1200"/>
              </a:spcAft>
            </a:pPr>
            <a:r>
              <a:rPr lang="en-US" sz="2800" dirty="0" smtClean="0">
                <a:solidFill>
                  <a:schemeClr val="tx1"/>
                </a:solidFill>
              </a:rPr>
              <a:t>No mandatory lawyer for the child</a:t>
            </a:r>
          </a:p>
        </p:txBody>
      </p:sp>
      <p:pic>
        <p:nvPicPr>
          <p:cNvPr id="4" name="Picture 3" descr="10may-fencing-law-hero_large.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74493" y="2453541"/>
            <a:ext cx="4768767" cy="1445034"/>
          </a:xfrm>
          <a:prstGeom prst="rect">
            <a:avLst/>
          </a:prstGeom>
        </p:spPr>
      </p:pic>
      <p:pic>
        <p:nvPicPr>
          <p:cNvPr id="6" name="Picture 5" descr="15652277_l.jp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01943" y="263972"/>
            <a:ext cx="3733381" cy="2277096"/>
          </a:xfrm>
          <a:prstGeom prst="rect">
            <a:avLst/>
          </a:prstGeom>
        </p:spPr>
      </p:pic>
      <p:pic>
        <p:nvPicPr>
          <p:cNvPr id="7" name="Picture 6" descr="o-FIGHTING-IN-FRONT-OF-KIDS-facebook.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01943" y="3980131"/>
            <a:ext cx="3733381" cy="2488920"/>
          </a:xfrm>
          <a:prstGeom prst="rect">
            <a:avLst/>
          </a:prstGeom>
        </p:spPr>
      </p:pic>
    </p:spTree>
    <p:extLst>
      <p:ext uri="{BB962C8B-B14F-4D97-AF65-F5344CB8AC3E}">
        <p14:creationId xmlns:p14="http://schemas.microsoft.com/office/powerpoint/2010/main" xmlns="" val="6919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118" y="358093"/>
            <a:ext cx="3948317" cy="843500"/>
          </a:xfrm>
        </p:spPr>
        <p:txBody>
          <a:bodyPr/>
          <a:lstStyle/>
          <a:p>
            <a:r>
              <a:rPr lang="en-US" b="1" dirty="0" smtClean="0"/>
              <a:t>What?</a:t>
            </a:r>
            <a:endParaRPr lang="en-US" b="1" dirty="0"/>
          </a:p>
        </p:txBody>
      </p:sp>
      <p:sp>
        <p:nvSpPr>
          <p:cNvPr id="3" name="Content Placeholder 2"/>
          <p:cNvSpPr>
            <a:spLocks noGrp="1"/>
          </p:cNvSpPr>
          <p:nvPr>
            <p:ph idx="1"/>
          </p:nvPr>
        </p:nvSpPr>
        <p:spPr>
          <a:xfrm>
            <a:off x="1285462" y="1288199"/>
            <a:ext cx="6718071" cy="2440084"/>
          </a:xfrm>
        </p:spPr>
        <p:txBody>
          <a:bodyPr>
            <a:noAutofit/>
          </a:bodyPr>
          <a:lstStyle/>
          <a:p>
            <a:pPr marL="0" indent="0" algn="ctr">
              <a:spcBef>
                <a:spcPts val="600"/>
              </a:spcBef>
              <a:spcAft>
                <a:spcPts val="600"/>
              </a:spcAft>
              <a:buNone/>
            </a:pPr>
            <a:r>
              <a:rPr lang="en-US" sz="2800" b="1" dirty="0" smtClean="0">
                <a:solidFill>
                  <a:schemeClr val="tx1"/>
                </a:solidFill>
              </a:rPr>
              <a:t>The Big Gaps</a:t>
            </a:r>
            <a:endParaRPr lang="en-US" sz="1000" b="1" dirty="0" smtClean="0">
              <a:solidFill>
                <a:schemeClr val="tx1"/>
              </a:solidFill>
            </a:endParaRPr>
          </a:p>
          <a:p>
            <a:pPr>
              <a:spcBef>
                <a:spcPts val="600"/>
              </a:spcBef>
              <a:spcAft>
                <a:spcPts val="600"/>
              </a:spcAft>
            </a:pPr>
            <a:r>
              <a:rPr lang="en-US" sz="2800" dirty="0" smtClean="0">
                <a:solidFill>
                  <a:schemeClr val="tx1"/>
                </a:solidFill>
              </a:rPr>
              <a:t>Who can attend FDR?</a:t>
            </a:r>
          </a:p>
          <a:p>
            <a:pPr>
              <a:spcBef>
                <a:spcPts val="600"/>
              </a:spcBef>
              <a:spcAft>
                <a:spcPts val="600"/>
              </a:spcAft>
            </a:pPr>
            <a:r>
              <a:rPr lang="en-US" sz="2800" dirty="0" smtClean="0">
                <a:solidFill>
                  <a:schemeClr val="tx1"/>
                </a:solidFill>
              </a:rPr>
              <a:t>Number of sessions?</a:t>
            </a:r>
          </a:p>
          <a:p>
            <a:pPr>
              <a:spcBef>
                <a:spcPts val="600"/>
              </a:spcBef>
              <a:spcAft>
                <a:spcPts val="600"/>
              </a:spcAft>
            </a:pPr>
            <a:r>
              <a:rPr lang="en-US" sz="2800" dirty="0" smtClean="0">
                <a:solidFill>
                  <a:schemeClr val="tx1"/>
                </a:solidFill>
              </a:rPr>
              <a:t>Children’s views in FDR?</a:t>
            </a:r>
          </a:p>
        </p:txBody>
      </p:sp>
      <p:pic>
        <p:nvPicPr>
          <p:cNvPr id="5" name="Picture 4" descr="bigstock_Tug-Of-War_1808554.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1005811" y="3887227"/>
            <a:ext cx="7117404" cy="2485804"/>
          </a:xfrm>
          <a:prstGeom prst="rect">
            <a:avLst/>
          </a:prstGeom>
        </p:spPr>
      </p:pic>
    </p:spTree>
    <p:extLst>
      <p:ext uri="{BB962C8B-B14F-4D97-AF65-F5344CB8AC3E}">
        <p14:creationId xmlns:p14="http://schemas.microsoft.com/office/powerpoint/2010/main" xmlns="" val="169079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06" y="199888"/>
            <a:ext cx="8617984" cy="870109"/>
          </a:xfrm>
        </p:spPr>
        <p:txBody>
          <a:bodyPr/>
          <a:lstStyle/>
          <a:p>
            <a:r>
              <a:rPr lang="en-US" b="1" dirty="0" smtClean="0"/>
              <a:t>Criticisms of Mediation</a:t>
            </a:r>
            <a:endParaRPr lang="en-US" sz="2400" b="1" dirty="0"/>
          </a:p>
        </p:txBody>
      </p:sp>
      <p:sp>
        <p:nvSpPr>
          <p:cNvPr id="3" name="Content Placeholder 2"/>
          <p:cNvSpPr>
            <a:spLocks noGrp="1"/>
          </p:cNvSpPr>
          <p:nvPr>
            <p:ph idx="1"/>
          </p:nvPr>
        </p:nvSpPr>
        <p:spPr>
          <a:xfrm>
            <a:off x="2703025" y="1175825"/>
            <a:ext cx="6190465" cy="5373521"/>
          </a:xfrm>
        </p:spPr>
        <p:txBody>
          <a:bodyPr>
            <a:noAutofit/>
          </a:bodyPr>
          <a:lstStyle/>
          <a:p>
            <a:pPr marL="0" indent="0">
              <a:spcBef>
                <a:spcPts val="600"/>
              </a:spcBef>
              <a:buNone/>
            </a:pPr>
            <a:r>
              <a:rPr lang="en-US" sz="2700" dirty="0" smtClean="0">
                <a:solidFill>
                  <a:schemeClr val="tx1"/>
                </a:solidFill>
              </a:rPr>
              <a:t>“One so called ‘myth’ is the accepted wisdom that mediators have only procedural power: it is the parties who reach a decision on what to do. The reality is that we steer the mediation every inch of the way in terms of content as well as process. We do this by being more (or less) directive, and more (or less) interventionist, depending on our personality and our prejudices”</a:t>
            </a:r>
          </a:p>
          <a:p>
            <a:pPr marL="0" indent="0" algn="r">
              <a:spcBef>
                <a:spcPts val="600"/>
              </a:spcBef>
              <a:buNone/>
            </a:pPr>
            <a:r>
              <a:rPr lang="en-US" sz="2700" dirty="0" smtClean="0">
                <a:solidFill>
                  <a:schemeClr val="tx1"/>
                </a:solidFill>
              </a:rPr>
              <a:t>-Linda Fisher</a:t>
            </a:r>
          </a:p>
        </p:txBody>
      </p:sp>
      <p:pic>
        <p:nvPicPr>
          <p:cNvPr id="4" name="Picture 3" descr="The Mediator colour copy.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275506" y="2010661"/>
            <a:ext cx="2175393" cy="3586267"/>
          </a:xfrm>
          <a:prstGeom prst="rect">
            <a:avLst/>
          </a:prstGeom>
        </p:spPr>
      </p:pic>
    </p:spTree>
    <p:extLst>
      <p:ext uri="{BB962C8B-B14F-4D97-AF65-F5344CB8AC3E}">
        <p14:creationId xmlns:p14="http://schemas.microsoft.com/office/powerpoint/2010/main" xmlns="" val="3162756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2286</TotalTime>
  <Words>1497</Words>
  <Application>Microsoft Office PowerPoint</Application>
  <PresentationFormat>On-screen Show (4:3)</PresentationFormat>
  <Paragraphs>312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Breeze</vt:lpstr>
      <vt:lpstr>Slide 1</vt:lpstr>
      <vt:lpstr>Why?</vt:lpstr>
      <vt:lpstr>Why?</vt:lpstr>
      <vt:lpstr>Behaviour Focus</vt:lpstr>
      <vt:lpstr>Outcome Focus</vt:lpstr>
      <vt:lpstr>What Is It All About?</vt:lpstr>
      <vt:lpstr>What?</vt:lpstr>
      <vt:lpstr>What?</vt:lpstr>
      <vt:lpstr>Criticisms of Mediation</vt:lpstr>
      <vt:lpstr>Criticisms of Mediation Cont.</vt:lpstr>
      <vt:lpstr>Criticisms of Mediation Cont.</vt:lpstr>
      <vt:lpstr>Criticisms of Mediation Cont.</vt:lpstr>
      <vt:lpstr>UK Mediation Experience</vt:lpstr>
      <vt:lpstr>Davies Study</vt:lpstr>
      <vt:lpstr>NZ FDR Figures</vt:lpstr>
      <vt:lpstr>FDR Exemptions</vt:lpstr>
      <vt:lpstr>Australian Experience</vt:lpstr>
      <vt:lpstr>Lessons from Australia</vt:lpstr>
      <vt:lpstr>Lessons from Australia</vt:lpstr>
      <vt:lpstr>Lessons from Australia</vt:lpstr>
      <vt:lpstr>Courts Balance Bargaining Power</vt:lpstr>
      <vt:lpstr>Durability?</vt:lpstr>
      <vt:lpstr>Applications to Court</vt:lpstr>
      <vt:lpstr>Applications to Court</vt:lpstr>
      <vt:lpstr>Family Court Application Workload Statistics: Auckland</vt:lpstr>
      <vt:lpstr>Family Court Application Workload Statistics: Manukau</vt:lpstr>
      <vt:lpstr>Family Court Application Workload Statistics: North Shore</vt:lpstr>
      <vt:lpstr>Family Court Application Workload Statistics: Hamilton</vt:lpstr>
      <vt:lpstr>Family Court Application Workload Statistics: Napier</vt:lpstr>
      <vt:lpstr>Family Court Application Workload Statistics: Dunedin</vt:lpstr>
      <vt:lpstr>Family Court Application Workload Statistics: Invercargill</vt:lpstr>
      <vt:lpstr>Evaluative Research</vt:lpstr>
      <vt:lpstr>NZ Consultations</vt:lpstr>
      <vt:lpstr>International Consultations</vt:lpstr>
      <vt:lpstr>Research: Phase II </vt:lpstr>
      <vt:lpstr>Where To From Here?</vt:lpstr>
      <vt:lpstr>THE KEYS</vt:lpstr>
      <vt:lpstr>THE KEYS</vt:lpstr>
      <vt:lpstr>THE KEYS</vt:lpstr>
      <vt:lpstr>THE KEYS</vt:lpstr>
      <vt:lpstr>THE KEYS</vt:lpstr>
      <vt:lpstr>THE KEYS</vt:lpstr>
    </vt:vector>
  </TitlesOfParts>
  <Company>Law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Legal Traps of Mediation in Family Disputes and How to Avoid Them</dc:title>
  <dc:creator>Ruth Ballantyne</dc:creator>
  <cp:lastModifiedBy>Levi Meeuwenberg</cp:lastModifiedBy>
  <cp:revision>91</cp:revision>
  <cp:lastPrinted>2016-02-05T04:06:04Z</cp:lastPrinted>
  <dcterms:created xsi:type="dcterms:W3CDTF">2013-07-21T22:13:10Z</dcterms:created>
  <dcterms:modified xsi:type="dcterms:W3CDTF">2016-03-07T23:26:22Z</dcterms:modified>
</cp:coreProperties>
</file>